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2" r:id="rId8"/>
    <p:sldId id="263" r:id="rId9"/>
    <p:sldId id="264" r:id="rId10"/>
    <p:sldId id="269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AB"/>
    <a:srgbClr val="FFFF99"/>
    <a:srgbClr val="3A2C4A"/>
    <a:srgbClr val="B8A7C9"/>
    <a:srgbClr val="D7CDE1"/>
    <a:srgbClr val="9F88B6"/>
    <a:srgbClr val="CDC1D9"/>
    <a:srgbClr val="9075AB"/>
    <a:srgbClr val="B2CB7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6" autoAdjust="0"/>
    <p:restoredTop sz="94086" autoAdjust="0"/>
  </p:normalViewPr>
  <p:slideViewPr>
    <p:cSldViewPr>
      <p:cViewPr>
        <p:scale>
          <a:sx n="50" d="100"/>
          <a:sy n="50" d="100"/>
        </p:scale>
        <p:origin x="-882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3DB1-1F12-48F9-9E4A-98D64356E79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F33A-CB68-49C1-A72A-5C24AD6B54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913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3DB1-1F12-48F9-9E4A-98D64356E79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F33A-CB68-49C1-A72A-5C24AD6B54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1065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3DB1-1F12-48F9-9E4A-98D64356E79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F33A-CB68-49C1-A72A-5C24AD6B54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2036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3DB1-1F12-48F9-9E4A-98D64356E79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F33A-CB68-49C1-A72A-5C24AD6B54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842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3DB1-1F12-48F9-9E4A-98D64356E79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F33A-CB68-49C1-A72A-5C24AD6B54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3349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3DB1-1F12-48F9-9E4A-98D64356E79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F33A-CB68-49C1-A72A-5C24AD6B54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4358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3DB1-1F12-48F9-9E4A-98D64356E79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F33A-CB68-49C1-A72A-5C24AD6B54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2874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3DB1-1F12-48F9-9E4A-98D64356E79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F33A-CB68-49C1-A72A-5C24AD6B54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936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3DB1-1F12-48F9-9E4A-98D64356E79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F33A-CB68-49C1-A72A-5C24AD6B54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2764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3DB1-1F12-48F9-9E4A-98D64356E79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F33A-CB68-49C1-A72A-5C24AD6B54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1831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3DB1-1F12-48F9-9E4A-98D64356E79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F33A-CB68-49C1-A72A-5C24AD6B54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4022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83DB1-1F12-48F9-9E4A-98D64356E79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DF33A-CB68-49C1-A72A-5C24AD6B54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4117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4">
                <a:alpha val="85000"/>
                <a:lumMod val="52000"/>
                <a:lumOff val="48000"/>
              </a:schemeClr>
            </a:gs>
            <a:gs pos="39999">
              <a:schemeClr val="accent4">
                <a:lumMod val="40000"/>
                <a:lumOff val="60000"/>
              </a:schemeClr>
            </a:gs>
            <a:gs pos="70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i="1" dirty="0">
                <a:latin typeface="Arial Narrow" pitchFamily="34" charset="0"/>
                <a:cs typeface="Arial" pitchFamily="34" charset="0"/>
              </a:rPr>
              <a:t>Снижение </a:t>
            </a:r>
            <a:r>
              <a:rPr lang="en-US" sz="5400" b="1" i="1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en-US" sz="5400" b="1" i="1" dirty="0" smtClean="0">
                <a:latin typeface="Arial Narrow" pitchFamily="34" charset="0"/>
                <a:cs typeface="Arial" pitchFamily="34" charset="0"/>
              </a:rPr>
            </a:br>
            <a:r>
              <a:rPr lang="ru-RU" sz="5400" b="1" i="1" dirty="0" smtClean="0">
                <a:latin typeface="Arial Narrow" pitchFamily="34" charset="0"/>
                <a:cs typeface="Arial" pitchFamily="34" charset="0"/>
              </a:rPr>
              <a:t>психологической </a:t>
            </a:r>
            <a:r>
              <a:rPr lang="en-US" sz="5400" b="1" i="1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en-US" sz="5400" b="1" i="1" dirty="0" smtClean="0">
                <a:latin typeface="Arial Narrow" pitchFamily="34" charset="0"/>
                <a:cs typeface="Arial" pitchFamily="34" charset="0"/>
              </a:rPr>
            </a:br>
            <a:r>
              <a:rPr lang="ru-RU" sz="5400" b="1" i="1" dirty="0" smtClean="0">
                <a:latin typeface="Arial Narrow" pitchFamily="34" charset="0"/>
                <a:cs typeface="Arial" pitchFamily="34" charset="0"/>
              </a:rPr>
              <a:t>напряженности </a:t>
            </a:r>
            <a:r>
              <a:rPr lang="en-US" sz="5400" b="1" i="1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en-US" sz="5400" b="1" i="1" dirty="0" smtClean="0">
                <a:latin typeface="Arial Narrow" pitchFamily="34" charset="0"/>
                <a:cs typeface="Arial" pitchFamily="34" charset="0"/>
              </a:rPr>
            </a:br>
            <a:r>
              <a:rPr lang="ru-RU" sz="5400" b="1" i="1" dirty="0" smtClean="0">
                <a:latin typeface="Arial Narrow" pitchFamily="34" charset="0"/>
                <a:cs typeface="Arial" pitchFamily="34" charset="0"/>
              </a:rPr>
              <a:t>школьников</a:t>
            </a:r>
            <a:r>
              <a:rPr lang="en-US" sz="5400" b="1" i="1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ru-RU" sz="5400" b="1" i="1" dirty="0" smtClean="0">
                <a:latin typeface="Arial Narrow" pitchFamily="34" charset="0"/>
                <a:cs typeface="Arial" pitchFamily="34" charset="0"/>
              </a:rPr>
              <a:t>с помощью подвижных игр</a:t>
            </a:r>
            <a:endParaRPr lang="ru-RU" sz="5400" i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Багетная рамка 2"/>
          <p:cNvSpPr/>
          <p:nvPr/>
        </p:nvSpPr>
        <p:spPr>
          <a:xfrm>
            <a:off x="298179" y="548680"/>
            <a:ext cx="8568952" cy="5688632"/>
          </a:xfrm>
          <a:prstGeom prst="beve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330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95536" y="332656"/>
            <a:ext cx="388843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Согласие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ru-RU" sz="32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00330" y="3212976"/>
            <a:ext cx="413474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Ответственность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ru-RU" sz="3200" dirty="0"/>
          </a:p>
        </p:txBody>
      </p:sp>
      <p:pic>
        <p:nvPicPr>
          <p:cNvPr id="10" name="Рисунок 9" descr="DSC086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800708"/>
            <a:ext cx="3888432" cy="2777451"/>
          </a:xfrm>
          <a:prstGeom prst="rect">
            <a:avLst/>
          </a:prstGeom>
        </p:spPr>
      </p:pic>
      <p:pic>
        <p:nvPicPr>
          <p:cNvPr id="11" name="Рисунок 10" descr="DSC086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9518" y="3753036"/>
            <a:ext cx="4109966" cy="270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790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12000">
              <a:srgbClr val="BBA699"/>
            </a:gs>
            <a:gs pos="12000">
              <a:schemeClr val="accent4">
                <a:lumMod val="60000"/>
                <a:lumOff val="40000"/>
              </a:schemeClr>
            </a:gs>
            <a:gs pos="30000">
              <a:schemeClr val="accent6">
                <a:lumMod val="40000"/>
                <a:lumOff val="60000"/>
              </a:schemeClr>
            </a:gs>
            <a:gs pos="45000">
              <a:schemeClr val="accent4">
                <a:lumMod val="60000"/>
                <a:lumOff val="40000"/>
              </a:schemeClr>
            </a:gs>
            <a:gs pos="77000">
              <a:schemeClr val="accent4">
                <a:lumMod val="7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b="1" i="1" dirty="0">
                <a:latin typeface="Arial Narrow" pitchFamily="34" charset="0"/>
              </a:rPr>
              <a:t>Педагогические приемы управления тревожностью школьников</a:t>
            </a:r>
            <a:r>
              <a:rPr lang="ru-RU" dirty="0">
                <a:latin typeface="Arial Narrow" pitchFamily="34" charset="0"/>
              </a:rPr>
              <a:t/>
            </a:r>
            <a:br>
              <a:rPr lang="ru-RU" dirty="0">
                <a:latin typeface="Arial Narrow" pitchFamily="34" charset="0"/>
              </a:rPr>
            </a:br>
            <a:r>
              <a:rPr lang="ru-RU" b="1" dirty="0"/>
              <a:t> </a:t>
            </a:r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93892" y="227672"/>
            <a:ext cx="8496944" cy="5472608"/>
          </a:xfrm>
          <a:prstGeom prst="horizontalScroll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783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chemeClr val="accent4">
                <a:lumMod val="40000"/>
                <a:lumOff val="60000"/>
              </a:schemeClr>
            </a:gs>
            <a:gs pos="83000">
              <a:srgbClr val="D4DEFF"/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620688"/>
            <a:ext cx="8229600" cy="583264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/>
              <a:t>Умышленное умалчивание о </a:t>
            </a:r>
            <a:r>
              <a:rPr lang="ru-RU" sz="2800" b="1" dirty="0" smtClean="0"/>
              <a:t>недостатках</a:t>
            </a:r>
            <a:endParaRPr lang="en-US" sz="2800" b="1" dirty="0" smtClean="0"/>
          </a:p>
          <a:p>
            <a:pPr>
              <a:buFont typeface="Wingdings" pitchFamily="2" charset="2"/>
              <a:buChar char="v"/>
            </a:pPr>
            <a:r>
              <a:rPr lang="ru-RU" sz="2800" b="1" smtClean="0"/>
              <a:t>Самоприказ</a:t>
            </a:r>
            <a:endParaRPr lang="en-US" sz="2800" b="1" dirty="0" smtClean="0"/>
          </a:p>
          <a:p>
            <a:pPr>
              <a:buFont typeface="Wingdings" pitchFamily="2" charset="2"/>
              <a:buChar char="v"/>
            </a:pPr>
            <a:r>
              <a:rPr lang="ru-RU" sz="2800" b="1" dirty="0" smtClean="0"/>
              <a:t>Расстановка </a:t>
            </a:r>
            <a:r>
              <a:rPr lang="ru-RU" sz="2800" b="1" dirty="0"/>
              <a:t>в </a:t>
            </a:r>
            <a:r>
              <a:rPr lang="ru-RU" sz="2800" b="1" dirty="0" smtClean="0"/>
              <a:t>эстафете</a:t>
            </a:r>
            <a:endParaRPr lang="en-US" sz="2800" b="1" dirty="0" smtClean="0"/>
          </a:p>
          <a:p>
            <a:pPr>
              <a:buFont typeface="Wingdings" pitchFamily="2" charset="2"/>
              <a:buChar char="v"/>
            </a:pPr>
            <a:r>
              <a:rPr lang="ru-RU" sz="2800" b="1" dirty="0" smtClean="0"/>
              <a:t>Поощрение</a:t>
            </a:r>
            <a:endParaRPr lang="en-US" sz="2800" b="1" dirty="0" smtClean="0"/>
          </a:p>
          <a:p>
            <a:pPr>
              <a:buFont typeface="Wingdings" pitchFamily="2" charset="2"/>
              <a:buChar char="v"/>
            </a:pPr>
            <a:r>
              <a:rPr lang="ru-RU" sz="2800" b="1" dirty="0" smtClean="0"/>
              <a:t>Замещение</a:t>
            </a:r>
            <a:endParaRPr lang="en-US" sz="2800" b="1" dirty="0" smtClean="0"/>
          </a:p>
          <a:p>
            <a:pPr>
              <a:buFont typeface="Wingdings" pitchFamily="2" charset="2"/>
              <a:buChar char="v"/>
            </a:pPr>
            <a:r>
              <a:rPr lang="ru-RU" sz="2800" b="1" dirty="0"/>
              <a:t>После </a:t>
            </a:r>
            <a:r>
              <a:rPr lang="ru-RU" sz="2800" b="1" dirty="0" smtClean="0"/>
              <a:t>девочек</a:t>
            </a:r>
            <a:endParaRPr lang="en-US" sz="2800" b="1" dirty="0" smtClean="0"/>
          </a:p>
          <a:p>
            <a:pPr>
              <a:buFont typeface="Wingdings" pitchFamily="2" charset="2"/>
              <a:buChar char="v"/>
            </a:pPr>
            <a:r>
              <a:rPr lang="ru-RU" sz="2800" b="1" dirty="0" smtClean="0"/>
              <a:t>Тройка</a:t>
            </a:r>
            <a:endParaRPr lang="en-US" sz="2800" b="1" dirty="0" smtClean="0"/>
          </a:p>
          <a:p>
            <a:pPr>
              <a:buFont typeface="Wingdings" pitchFamily="2" charset="2"/>
              <a:buChar char="v"/>
            </a:pPr>
            <a:r>
              <a:rPr lang="ru-RU" sz="2800" b="1" dirty="0"/>
              <a:t>Комплектование </a:t>
            </a:r>
            <a:r>
              <a:rPr lang="ru-RU" sz="2800" b="1" dirty="0" smtClean="0"/>
              <a:t>команды</a:t>
            </a:r>
            <a:endParaRPr lang="en-US" sz="2800" b="1" dirty="0" smtClean="0"/>
          </a:p>
          <a:p>
            <a:pPr>
              <a:buFont typeface="Wingdings" pitchFamily="2" charset="2"/>
              <a:buChar char="v"/>
            </a:pPr>
            <a:r>
              <a:rPr lang="ru-RU" sz="2800" b="1" dirty="0"/>
              <a:t>Исправление </a:t>
            </a:r>
            <a:r>
              <a:rPr lang="ru-RU" sz="2800" b="1" dirty="0" smtClean="0"/>
              <a:t>ошибок</a:t>
            </a:r>
            <a:endParaRPr lang="en-US" sz="2800" b="1" dirty="0" smtClean="0"/>
          </a:p>
          <a:p>
            <a:pPr>
              <a:buFont typeface="Wingdings" pitchFamily="2" charset="2"/>
              <a:buChar char="v"/>
            </a:pPr>
            <a:r>
              <a:rPr lang="ru-RU" sz="2800" b="1" dirty="0"/>
              <a:t>Юмор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17554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27758" y="181353"/>
            <a:ext cx="2376264" cy="799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Педагог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412776"/>
            <a:ext cx="2801291" cy="13633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Выбор педагогического приема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1412776"/>
            <a:ext cx="2808312" cy="13617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Умные действия </a:t>
            </a:r>
            <a:r>
              <a:rPr lang="ru-RU" sz="2800" dirty="0">
                <a:solidFill>
                  <a:schemeClr val="tx1"/>
                </a:solidFill>
              </a:rPr>
              <a:t>учителя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39413" y="3157704"/>
            <a:ext cx="2736304" cy="1647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Тревожность и агрессивность учащегося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61084" y="5085184"/>
            <a:ext cx="4292961" cy="1459596"/>
          </a:xfrm>
          <a:prstGeom prst="rect">
            <a:avLst/>
          </a:prstGeom>
          <a:solidFill>
            <a:srgbClr val="FFFFA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Уменьшение степени напряженности учащихся</a:t>
            </a:r>
            <a:endParaRPr lang="ru-RU" sz="2800" dirty="0">
              <a:solidFill>
                <a:schemeClr val="tx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915503" y="3135768"/>
            <a:ext cx="0" cy="172819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915503" y="3127551"/>
            <a:ext cx="114510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915503" y="4855743"/>
            <a:ext cx="114510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3844586" y="3127551"/>
            <a:ext cx="216024" cy="2880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844586" y="3415583"/>
            <a:ext cx="244676" cy="31529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3844586" y="4359904"/>
            <a:ext cx="216024" cy="2880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844586" y="4647936"/>
            <a:ext cx="216024" cy="21602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3873238" y="3730874"/>
            <a:ext cx="216024" cy="2880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873238" y="4018906"/>
            <a:ext cx="187372" cy="34099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4134584" y="3122835"/>
            <a:ext cx="216024" cy="2880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134584" y="3410867"/>
            <a:ext cx="244676" cy="31529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4134584" y="4355188"/>
            <a:ext cx="216024" cy="2880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134584" y="4643220"/>
            <a:ext cx="216024" cy="21602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4163236" y="3726158"/>
            <a:ext cx="216024" cy="2880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163236" y="4014190"/>
            <a:ext cx="187372" cy="34099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716267" y="3135768"/>
            <a:ext cx="0" cy="172819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348642" y="3135768"/>
            <a:ext cx="1367625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343185" y="4858887"/>
            <a:ext cx="1373082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люс 43"/>
          <p:cNvSpPr/>
          <p:nvPr/>
        </p:nvSpPr>
        <p:spPr>
          <a:xfrm>
            <a:off x="3966924" y="1637262"/>
            <a:ext cx="914400" cy="914400"/>
          </a:xfrm>
          <a:prstGeom prst="mathPlu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 flipH="1">
            <a:off x="2339752" y="980728"/>
            <a:ext cx="888006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5604022" y="980728"/>
            <a:ext cx="850023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5" idx="2"/>
          </p:cNvCxnSpPr>
          <p:nvPr/>
        </p:nvCxnSpPr>
        <p:spPr>
          <a:xfrm>
            <a:off x="2156222" y="2776149"/>
            <a:ext cx="759281" cy="10940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>
            <a:off x="2339753" y="3870174"/>
            <a:ext cx="575750" cy="12150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8" idx="2"/>
          </p:cNvCxnSpPr>
          <p:nvPr/>
        </p:nvCxnSpPr>
        <p:spPr>
          <a:xfrm flipH="1">
            <a:off x="5716267" y="2774559"/>
            <a:ext cx="1051977" cy="10956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5716267" y="3870174"/>
            <a:ext cx="525988" cy="12150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07029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альтернативный процесс 6"/>
          <p:cNvSpPr/>
          <p:nvPr/>
        </p:nvSpPr>
        <p:spPr>
          <a:xfrm>
            <a:off x="611560" y="2204864"/>
            <a:ext cx="7890994" cy="360040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олна 3"/>
          <p:cNvSpPr/>
          <p:nvPr/>
        </p:nvSpPr>
        <p:spPr>
          <a:xfrm>
            <a:off x="611559" y="260648"/>
            <a:ext cx="7890995" cy="1274440"/>
          </a:xfrm>
          <a:prstGeom prst="wave">
            <a:avLst/>
          </a:prstGeom>
          <a:solidFill>
            <a:srgbClr val="FFFFAB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Актуальность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52596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Агрессивность</a:t>
            </a:r>
            <a:r>
              <a:rPr lang="ru-RU" dirty="0">
                <a:latin typeface="Arial" pitchFamily="34" charset="0"/>
                <a:cs typeface="Arial" pitchFamily="34" charset="0"/>
              </a:rPr>
              <a:t>, тревожность и другие отклонения в психическом состоянии школьников стали серьезной повседневной психолого-педагогической проблемой.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04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  <a:solidFill>
            <a:srgbClr val="FFFFAB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3A2C4A"/>
                </a:solidFill>
                <a:latin typeface="Arial" pitchFamily="34" charset="0"/>
                <a:cs typeface="Arial" pitchFamily="34" charset="0"/>
              </a:rPr>
              <a:t>Признаки психологической напряженности</a:t>
            </a:r>
            <a:endParaRPr lang="ru-RU" dirty="0">
              <a:solidFill>
                <a:srgbClr val="3A2C4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>
                <a:solidFill>
                  <a:srgbClr val="3A2C4A"/>
                </a:solidFill>
                <a:latin typeface="Arial" pitchFamily="34" charset="0"/>
                <a:cs typeface="Arial" pitchFamily="34" charset="0"/>
              </a:rPr>
              <a:t>физическая </a:t>
            </a:r>
            <a:r>
              <a:rPr lang="ru-RU" dirty="0" err="1" smtClean="0">
                <a:solidFill>
                  <a:srgbClr val="3A2C4A"/>
                </a:solidFill>
                <a:latin typeface="Arial" pitchFamily="34" charset="0"/>
                <a:cs typeface="Arial" pitchFamily="34" charset="0"/>
              </a:rPr>
              <a:t>дезадаптация</a:t>
            </a:r>
            <a:endParaRPr lang="ru-RU" dirty="0" smtClean="0">
              <a:solidFill>
                <a:srgbClr val="3A2C4A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>
                <a:solidFill>
                  <a:srgbClr val="3A2C4A"/>
                </a:solidFill>
                <a:latin typeface="Arial" pitchFamily="34" charset="0"/>
                <a:cs typeface="Arial" pitchFamily="34" charset="0"/>
              </a:rPr>
              <a:t>учебная </a:t>
            </a:r>
            <a:r>
              <a:rPr lang="ru-RU" dirty="0" smtClean="0">
                <a:solidFill>
                  <a:srgbClr val="3A2C4A"/>
                </a:solidFill>
                <a:latin typeface="Arial" pitchFamily="34" charset="0"/>
                <a:cs typeface="Arial" pitchFamily="34" charset="0"/>
              </a:rPr>
              <a:t>декомпенсация</a:t>
            </a:r>
          </a:p>
          <a:p>
            <a:pPr>
              <a:buFont typeface="Wingdings" pitchFamily="2" charset="2"/>
              <a:buChar char="§"/>
            </a:pPr>
            <a:r>
              <a:rPr lang="ru-RU" dirty="0">
                <a:solidFill>
                  <a:srgbClr val="3A2C4A"/>
                </a:solidFill>
                <a:latin typeface="Arial" pitchFamily="34" charset="0"/>
                <a:cs typeface="Arial" pitchFamily="34" charset="0"/>
              </a:rPr>
              <a:t>школьная </a:t>
            </a:r>
            <a:r>
              <a:rPr lang="ru-RU" dirty="0" err="1" smtClean="0">
                <a:solidFill>
                  <a:srgbClr val="3A2C4A"/>
                </a:solidFill>
                <a:latin typeface="Arial" pitchFamily="34" charset="0"/>
                <a:cs typeface="Arial" pitchFamily="34" charset="0"/>
              </a:rPr>
              <a:t>дезадаптация</a:t>
            </a:r>
            <a:endParaRPr lang="ru-RU" dirty="0" smtClean="0">
              <a:solidFill>
                <a:srgbClr val="3A2C4A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>
                <a:solidFill>
                  <a:srgbClr val="3A2C4A"/>
                </a:solidFill>
                <a:latin typeface="Arial" pitchFamily="34" charset="0"/>
                <a:cs typeface="Arial" pitchFamily="34" charset="0"/>
              </a:rPr>
              <a:t>социальная </a:t>
            </a:r>
            <a:r>
              <a:rPr lang="ru-RU" dirty="0" err="1" smtClean="0">
                <a:solidFill>
                  <a:srgbClr val="3A2C4A"/>
                </a:solidFill>
                <a:latin typeface="Arial" pitchFamily="34" charset="0"/>
                <a:cs typeface="Arial" pitchFamily="34" charset="0"/>
              </a:rPr>
              <a:t>дезадаптация</a:t>
            </a:r>
            <a:endParaRPr lang="ru-RU" dirty="0" smtClean="0">
              <a:solidFill>
                <a:srgbClr val="3A2C4A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>
                <a:solidFill>
                  <a:srgbClr val="3A2C4A"/>
                </a:solidFill>
                <a:latin typeface="Arial" pitchFamily="34" charset="0"/>
                <a:cs typeface="Arial" pitchFamily="34" charset="0"/>
              </a:rPr>
              <a:t>криминализация среды свободного времяпрепровождения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4692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12000">
              <a:srgbClr val="BBA699"/>
            </a:gs>
            <a:gs pos="12000">
              <a:schemeClr val="accent4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45000">
              <a:schemeClr val="accent4">
                <a:lumMod val="60000"/>
                <a:lumOff val="40000"/>
              </a:schemeClr>
            </a:gs>
            <a:gs pos="77000">
              <a:schemeClr val="accent4">
                <a:lumMod val="7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36358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Комплекс </a:t>
            </a:r>
            <a:r>
              <a:rPr lang="ru-RU" dirty="0"/>
              <a:t>приемов целенаправленного воздействия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7888" y="2555478"/>
            <a:ext cx="302433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Первая группа</a:t>
            </a:r>
          </a:p>
        </p:txBody>
      </p:sp>
      <p:cxnSp>
        <p:nvCxnSpPr>
          <p:cNvPr id="12" name="Соединительная линия уступом 11"/>
          <p:cNvCxnSpPr/>
          <p:nvPr/>
        </p:nvCxnSpPr>
        <p:spPr>
          <a:xfrm rot="5400000">
            <a:off x="2494112" y="1979414"/>
            <a:ext cx="576064" cy="576064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/>
          <p:nvPr/>
        </p:nvCxnSpPr>
        <p:spPr>
          <a:xfrm rot="16200000" flipH="1">
            <a:off x="6094512" y="1979414"/>
            <a:ext cx="576064" cy="576064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34472" y="2555478"/>
            <a:ext cx="302433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Вторая группа </a:t>
            </a:r>
            <a:endParaRPr lang="ru-RU" sz="3200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2494112" y="3140253"/>
            <a:ext cx="0" cy="2793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670576" y="3140253"/>
            <a:ext cx="0" cy="3265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77888" y="3419574"/>
            <a:ext cx="3024336" cy="2062103"/>
          </a:xfrm>
          <a:prstGeom prst="rect">
            <a:avLst/>
          </a:prstGeom>
          <a:solidFill>
            <a:srgbClr val="D7CDE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приемы, снижающие тревожность у школьников</a:t>
            </a:r>
            <a:endParaRPr lang="ru-RU" sz="32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5734472" y="3466846"/>
            <a:ext cx="3024336" cy="2062103"/>
          </a:xfrm>
          <a:prstGeom prst="rect">
            <a:avLst/>
          </a:prstGeom>
          <a:solidFill>
            <a:srgbClr val="D7CDE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приемы, снижающие </a:t>
            </a:r>
            <a:r>
              <a:rPr lang="ru-RU" sz="3200" dirty="0" smtClean="0"/>
              <a:t>агрессивность у </a:t>
            </a:r>
            <a:r>
              <a:rPr lang="ru-RU" sz="3200" dirty="0"/>
              <a:t>школьников</a:t>
            </a: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146427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99"/>
            </a:gs>
            <a:gs pos="12000">
              <a:srgbClr val="FFFFAB"/>
            </a:gs>
            <a:gs pos="12000">
              <a:schemeClr val="accent4">
                <a:lumMod val="60000"/>
                <a:lumOff val="40000"/>
              </a:schemeClr>
            </a:gs>
            <a:gs pos="30000">
              <a:srgbClr val="FFFFAB"/>
            </a:gs>
            <a:gs pos="45000">
              <a:schemeClr val="accent4">
                <a:lumMod val="60000"/>
                <a:lumOff val="40000"/>
              </a:schemeClr>
            </a:gs>
            <a:gs pos="77000">
              <a:schemeClr val="accent4">
                <a:lumMod val="7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b="1" i="1" smtClean="0">
                <a:latin typeface="Arial Narrow" pitchFamily="34" charset="0"/>
              </a:rPr>
              <a:t>Педагогические приемы </a:t>
            </a:r>
            <a:br>
              <a:rPr lang="ru-RU" sz="4900" b="1" i="1" smtClean="0">
                <a:latin typeface="Arial Narrow" pitchFamily="34" charset="0"/>
              </a:rPr>
            </a:br>
            <a:r>
              <a:rPr lang="ru-RU" sz="4900" b="1" i="1" smtClean="0">
                <a:latin typeface="Arial Narrow" pitchFamily="34" charset="0"/>
              </a:rPr>
              <a:t>для снижения агрессивности школьников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293892" y="227672"/>
            <a:ext cx="8496944" cy="5472608"/>
          </a:xfrm>
          <a:prstGeom prst="horizontalScroll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916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11430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/>
              <a:t>Эстафета с тремя </a:t>
            </a:r>
            <a:r>
              <a:rPr lang="ru-RU" sz="2400" b="1" dirty="0" smtClean="0"/>
              <a:t>мячами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ru-RU" sz="3200" dirty="0"/>
          </a:p>
        </p:txBody>
      </p:sp>
      <p:pic>
        <p:nvPicPr>
          <p:cNvPr id="1026" name="Picture 2" descr="C:\Documents and Settings\Admin\Рабочий стол\86806187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3568" y="1004867"/>
            <a:ext cx="3074791" cy="230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508104" y="1586413"/>
            <a:ext cx="33123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Сто ударов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ru-RU" sz="32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91680" y="3385380"/>
            <a:ext cx="32727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Бой петухов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ru-RU" sz="3200" dirty="0"/>
          </a:p>
        </p:txBody>
      </p:sp>
      <p:pic>
        <p:nvPicPr>
          <p:cNvPr id="1027" name="Picture 3" descr="C:\Documents and Settings\Admin\Рабочий стол\359690-bc36de2b84c4d27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91680" y="4057475"/>
            <a:ext cx="3272730" cy="245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DSC086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2222866"/>
            <a:ext cx="3312368" cy="24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381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3816424" cy="1143000"/>
          </a:xfrm>
        </p:spPr>
        <p:txBody>
          <a:bodyPr>
            <a:normAutofit/>
          </a:bodyPr>
          <a:lstStyle/>
          <a:p>
            <a:r>
              <a:rPr lang="ru-RU" sz="2400" b="1" dirty="0"/>
              <a:t>Выталкивание из круга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ru-RU" sz="32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278338" y="880542"/>
            <a:ext cx="360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Перетягивание в парах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ru-RU" sz="32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10122" y="3617590"/>
            <a:ext cx="362019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Кто кого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ru-RU" sz="3200" dirty="0"/>
          </a:p>
        </p:txBody>
      </p:sp>
      <p:pic>
        <p:nvPicPr>
          <p:cNvPr id="7" name="Рисунок 6" descr="DSC086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3816424" cy="2520280"/>
          </a:xfrm>
          <a:prstGeom prst="rect">
            <a:avLst/>
          </a:prstGeom>
        </p:spPr>
      </p:pic>
      <p:pic>
        <p:nvPicPr>
          <p:cNvPr id="8" name="Рисунок 7" descr="DSC086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9916" y="4292680"/>
            <a:ext cx="3600400" cy="2451336"/>
          </a:xfrm>
          <a:prstGeom prst="rect">
            <a:avLst/>
          </a:prstGeom>
        </p:spPr>
      </p:pic>
      <p:pic>
        <p:nvPicPr>
          <p:cNvPr id="12" name="Рисунок 11" descr="DSC086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60404" y="1628800"/>
            <a:ext cx="360040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769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1143000"/>
          </a:xfrm>
        </p:spPr>
        <p:txBody>
          <a:bodyPr>
            <a:normAutofit/>
          </a:bodyPr>
          <a:lstStyle/>
          <a:p>
            <a:r>
              <a:rPr lang="ru-RU" sz="2400" b="1" dirty="0"/>
              <a:t>Самый ловкий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ru-RU" sz="32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256076" y="1268760"/>
            <a:ext cx="35103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Выталкивание в приседе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ru-RU" sz="32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362944" y="3645024"/>
            <a:ext cx="33582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Выталкивание спиной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ru-RU" sz="3200" dirty="0"/>
          </a:p>
        </p:txBody>
      </p:sp>
      <p:pic>
        <p:nvPicPr>
          <p:cNvPr id="8" name="Рисунок 7" descr="DSC086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2944" y="4365104"/>
            <a:ext cx="3384376" cy="2232248"/>
          </a:xfrm>
          <a:prstGeom prst="rect">
            <a:avLst/>
          </a:prstGeom>
        </p:spPr>
      </p:pic>
      <p:pic>
        <p:nvPicPr>
          <p:cNvPr id="9" name="Рисунок 8" descr="DSC086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6076" y="2060848"/>
            <a:ext cx="3510390" cy="2365698"/>
          </a:xfrm>
          <a:prstGeom prst="rect">
            <a:avLst/>
          </a:prstGeom>
        </p:spPr>
      </p:pic>
      <p:pic>
        <p:nvPicPr>
          <p:cNvPr id="7" name="Рисунок 6" descr="DSC087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980728"/>
            <a:ext cx="338437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279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492" y="260648"/>
            <a:ext cx="3874620" cy="1143000"/>
          </a:xfrm>
        </p:spPr>
        <p:txBody>
          <a:bodyPr>
            <a:normAutofit/>
          </a:bodyPr>
          <a:lstStyle/>
          <a:p>
            <a:r>
              <a:rPr lang="ru-RU" sz="2400" b="1" dirty="0"/>
              <a:t>Борьба на линии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ru-RU" sz="32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4048" y="2750840"/>
            <a:ext cx="3868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Присели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ru-RU" sz="3200" dirty="0"/>
          </a:p>
        </p:txBody>
      </p:sp>
      <p:pic>
        <p:nvPicPr>
          <p:cNvPr id="8" name="Рисунок 7" descr="DSC086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80728"/>
            <a:ext cx="3868568" cy="2736304"/>
          </a:xfrm>
          <a:prstGeom prst="rect">
            <a:avLst/>
          </a:prstGeom>
        </p:spPr>
      </p:pic>
      <p:pic>
        <p:nvPicPr>
          <p:cNvPr id="9" name="Рисунок 8" descr="DSC086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429000"/>
            <a:ext cx="3868568" cy="284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968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122</Words>
  <Application>Microsoft Office PowerPoint</Application>
  <PresentationFormat>Экран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Снижение  психологической  напряженности  школьников с помощью подвижных игр</vt:lpstr>
      <vt:lpstr>Актуальность</vt:lpstr>
      <vt:lpstr>Признаки психологической напряженности</vt:lpstr>
      <vt:lpstr>Комплекс приемов целенаправленного воздействия</vt:lpstr>
      <vt:lpstr>Педагогические приемы  для снижения агрессивности школьников </vt:lpstr>
      <vt:lpstr>Эстафета с тремя мячами </vt:lpstr>
      <vt:lpstr>Выталкивание из круга </vt:lpstr>
      <vt:lpstr>Самый ловкий </vt:lpstr>
      <vt:lpstr>Борьба на линии </vt:lpstr>
      <vt:lpstr>Слайд 10</vt:lpstr>
      <vt:lpstr>Педагогические приемы управления тревожностью школьников  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Снижение  психологической  напряженности  школьников с помощью подвижных игр</dc:title>
  <dc:creator>Admin</dc:creator>
  <cp:lastModifiedBy>Преподаватель</cp:lastModifiedBy>
  <cp:revision>27</cp:revision>
  <dcterms:created xsi:type="dcterms:W3CDTF">2013-04-20T13:09:50Z</dcterms:created>
  <dcterms:modified xsi:type="dcterms:W3CDTF">2013-05-23T10:48:34Z</dcterms:modified>
</cp:coreProperties>
</file>