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13"/>
  </p:notesMasterIdLst>
  <p:sldIdLst>
    <p:sldId id="271" r:id="rId2"/>
    <p:sldId id="270" r:id="rId3"/>
    <p:sldId id="258" r:id="rId4"/>
    <p:sldId id="267" r:id="rId5"/>
    <p:sldId id="266" r:id="rId6"/>
    <p:sldId id="269" r:id="rId7"/>
    <p:sldId id="280" r:id="rId8"/>
    <p:sldId id="279" r:id="rId9"/>
    <p:sldId id="278" r:id="rId10"/>
    <p:sldId id="283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6" autoAdjust="0"/>
  </p:normalViewPr>
  <p:slideViewPr>
    <p:cSldViewPr>
      <p:cViewPr varScale="1">
        <p:scale>
          <a:sx n="45" d="100"/>
          <a:sy n="45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AC245-926F-42C6-945C-D227C3600E4A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855E6-93C3-4685-A153-7825FF6DF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12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E0B8B2-3ACD-4371-86C0-2C8BF9608CB6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869EB8-CE71-408F-B216-ECF5F6309BAC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1BBDA3-A61A-449F-BD3F-1AED258911A8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49DF-EC36-4D07-9737-7EF6E7E0F4AD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B283AA-ED05-4CBB-B1F6-7B9567031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49DF-EC36-4D07-9737-7EF6E7E0F4AD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83AA-ED05-4CBB-B1F6-7B9567031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49DF-EC36-4D07-9737-7EF6E7E0F4AD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83AA-ED05-4CBB-B1F6-7B9567031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C849DF-EC36-4D07-9737-7EF6E7E0F4AD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9B283AA-ED05-4CBB-B1F6-7B9567031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49DF-EC36-4D07-9737-7EF6E7E0F4AD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83AA-ED05-4CBB-B1F6-7B9567031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49DF-EC36-4D07-9737-7EF6E7E0F4AD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83AA-ED05-4CBB-B1F6-7B9567031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83AA-ED05-4CBB-B1F6-7B9567031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49DF-EC36-4D07-9737-7EF6E7E0F4AD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49DF-EC36-4D07-9737-7EF6E7E0F4AD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83AA-ED05-4CBB-B1F6-7B9567031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49DF-EC36-4D07-9737-7EF6E7E0F4AD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83AA-ED05-4CBB-B1F6-7B9567031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C849DF-EC36-4D07-9737-7EF6E7E0F4AD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B283AA-ED05-4CBB-B1F6-7B9567031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49DF-EC36-4D07-9737-7EF6E7E0F4AD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B283AA-ED05-4CBB-B1F6-7B9567031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C849DF-EC36-4D07-9737-7EF6E7E0F4AD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9B283AA-ED05-4CBB-B1F6-7B9567031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84;&#1091;&#1079;&#1099;&#1082;&#1072;%20&#1080;&#1085;&#1076;&#1080;&#1080;.wav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узыка индии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99525" y="6613525"/>
            <a:ext cx="244475" cy="244475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Рисунок 8" descr="1252475546_8720352_7596193_odissi20copy1_melkiy.jpg"/>
            <p:cNvPicPr>
              <a:picLocks noChangeAspect="1"/>
            </p:cNvPicPr>
            <p:nvPr/>
          </p:nvPicPr>
          <p:blipFill>
            <a:blip r:embed="rId4" cstate="print"/>
            <a:srcRect r="32992"/>
            <a:stretch>
              <a:fillRect/>
            </a:stretch>
          </p:blipFill>
          <p:spPr bwMode="auto">
            <a:xfrm>
              <a:off x="6080396" y="0"/>
              <a:ext cx="3063604" cy="682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7" descr="1252475536_1574.jpg"/>
            <p:cNvPicPr>
              <a:picLocks noChangeAspect="1"/>
            </p:cNvPicPr>
            <p:nvPr/>
          </p:nvPicPr>
          <p:blipFill>
            <a:blip r:embed="rId5" cstate="print"/>
            <a:srcRect l="28346"/>
            <a:stretch>
              <a:fillRect/>
            </a:stretch>
          </p:blipFill>
          <p:spPr bwMode="auto">
            <a:xfrm>
              <a:off x="0" y="0"/>
              <a:ext cx="327598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Рисунок 3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83768" y="0"/>
              <a:ext cx="468052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83768" y="3341702"/>
              <a:ext cx="4680520" cy="351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3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30213" y="188913"/>
            <a:ext cx="8713787" cy="6553200"/>
          </a:xfrm>
        </p:spPr>
        <p:txBody>
          <a:bodyPr>
            <a:noAutofit/>
          </a:bodyPr>
          <a:lstStyle/>
          <a:p>
            <a:pPr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050925" algn="l"/>
              </a:tabLst>
            </a:pPr>
            <a:r>
              <a:rPr lang="ru-RU" sz="2800" i="1" dirty="0" smtClean="0">
                <a:latin typeface="Times New Roman" pitchFamily="18" charset="0"/>
                <a:ea typeface="Calibri" pitchFamily="34" charset="0"/>
                <a:cs typeface="Traditional Arabic" pitchFamily="2" charset="-78"/>
              </a:rPr>
              <a:t>                             ВЫВОД</a:t>
            </a:r>
            <a:endParaRPr lang="ru-RU" sz="2800" i="1" dirty="0">
              <a:latin typeface="Times New Roman" pitchFamily="18" charset="0"/>
              <a:ea typeface="Calibri" pitchFamily="34" charset="0"/>
              <a:cs typeface="Traditional Arabic" pitchFamily="2" charset="-78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50925" algn="l"/>
              </a:tabLst>
            </a:pP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2" charset="-78"/>
              </a:rPr>
              <a:t>1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2" charset="-78"/>
              </a:rPr>
              <a:t>) Индия расположена на юге материка 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2" charset="-78"/>
              </a:rPr>
              <a:t>Азия</a:t>
            </a:r>
            <a:endParaRPr lang="ru-RU" sz="2800" i="1" dirty="0" smtClean="0">
              <a:solidFill>
                <a:schemeClr val="tx1"/>
              </a:solidFill>
              <a:latin typeface="Arial" pitchFamily="34" charset="0"/>
              <a:cs typeface="Traditional Arabic" pitchFamily="2" charset="-78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50925" algn="l"/>
              </a:tabLst>
            </a:pP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2" charset="-78"/>
              </a:rPr>
              <a:t> 2) Северной границей Индии служат самые высокие горы в мире. Их название  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2" charset="-78"/>
              </a:rPr>
              <a:t>Гималаи.</a:t>
            </a:r>
            <a:endParaRPr lang="ru-RU" sz="2800" i="1" dirty="0" smtClean="0">
              <a:solidFill>
                <a:schemeClr val="tx1"/>
              </a:solidFill>
              <a:latin typeface="Arial" pitchFamily="34" charset="0"/>
              <a:cs typeface="Traditional Arabic" pitchFamily="2" charset="-78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50925" algn="l"/>
              </a:tabLst>
            </a:pP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2" charset="-78"/>
              </a:rPr>
              <a:t> 3) Берега Индии с запада, с востока и с юга омывает  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2" charset="-78"/>
              </a:rPr>
              <a:t>Индийский</a:t>
            </a:r>
            <a:r>
              <a:rPr lang="ru-RU" sz="2800" i="1" dirty="0" smtClean="0">
                <a:solidFill>
                  <a:schemeClr val="tx1"/>
                </a:solidFill>
                <a:latin typeface="Arial" pitchFamily="34" charset="0"/>
                <a:cs typeface="Traditional Arabic" pitchFamily="2" charset="-78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2" charset="-78"/>
              </a:rPr>
              <a:t>океан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2" charset="-78"/>
              </a:rPr>
              <a:t>.</a:t>
            </a:r>
            <a:endParaRPr lang="ru-RU" sz="2800" i="1" dirty="0" smtClean="0">
              <a:solidFill>
                <a:schemeClr val="tx1"/>
              </a:solidFill>
              <a:latin typeface="Arial" pitchFamily="34" charset="0"/>
              <a:cs typeface="Traditional Arabic" pitchFamily="2" charset="-78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50925" algn="l"/>
              </a:tabLst>
            </a:pP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2" charset="-78"/>
              </a:rPr>
              <a:t> 4) Самые многоводные реки Индии </a:t>
            </a:r>
            <a:r>
              <a:rPr lang="ru-RU" sz="2800" i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raditional Arabic" pitchFamily="2" charset="-78"/>
              </a:rPr>
              <a:t>—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2" charset="-78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2" charset="-78"/>
              </a:rPr>
              <a:t>Инд и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2" charset="-78"/>
              </a:rPr>
              <a:t>Ганг.</a:t>
            </a:r>
            <a:endParaRPr lang="ru-RU" sz="2800" i="1" dirty="0" smtClean="0">
              <a:solidFill>
                <a:schemeClr val="tx1"/>
              </a:solidFill>
              <a:latin typeface="Arial" pitchFamily="34" charset="0"/>
              <a:cs typeface="Traditional Arabic" pitchFamily="2" charset="-78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50925" algn="l"/>
              </a:tabLst>
            </a:pP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2" charset="-78"/>
              </a:rPr>
              <a:t> 5) Трудные непроходимые леса называют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2" charset="-78"/>
              </a:rPr>
              <a:t>джунгли.</a:t>
            </a:r>
            <a:endParaRPr lang="ru-RU" sz="2800" i="1" dirty="0" smtClean="0">
              <a:solidFill>
                <a:schemeClr val="tx1"/>
              </a:solidFill>
              <a:latin typeface="Arial" pitchFamily="34" charset="0"/>
              <a:cs typeface="Traditional Arabic" pitchFamily="2" charset="-78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50925" algn="l"/>
              </a:tabLst>
            </a:pP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2" charset="-78"/>
              </a:rPr>
              <a:t> 6) Основные занятия древних индийцев -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2" charset="-78"/>
              </a:rPr>
              <a:t>земледелие, скотоводство,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2" charset="-78"/>
              </a:rPr>
              <a:t>ткачество.</a:t>
            </a:r>
            <a:endParaRPr lang="ru-RU" sz="2800" i="1" dirty="0" smtClean="0">
              <a:solidFill>
                <a:schemeClr val="tx1"/>
              </a:solidFill>
              <a:latin typeface="Arial" pitchFamily="34" charset="0"/>
              <a:cs typeface="Traditional Arabic" pitchFamily="2" charset="-78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50925" algn="l"/>
              </a:tabLst>
            </a:pP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2" charset="-78"/>
              </a:rPr>
              <a:t> 7)  С давних пор индийцы выращивали на полях: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2" charset="-78"/>
              </a:rPr>
              <a:t>рис, тростник,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2" charset="-78"/>
              </a:rPr>
              <a:t>хлопок.</a:t>
            </a:r>
            <a:endParaRPr lang="ru-RU" sz="2800" i="1" dirty="0" smtClean="0">
              <a:solidFill>
                <a:schemeClr val="tx1"/>
              </a:solidFill>
              <a:latin typeface="Arial" pitchFamily="34" charset="0"/>
              <a:cs typeface="Traditional Arabic" pitchFamily="2" charset="-78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50925" algn="l"/>
              </a:tabLst>
            </a:pP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2" charset="-78"/>
              </a:rPr>
              <a:t> 8) Священные  животные: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2" charset="-78"/>
              </a:rPr>
              <a:t>корова,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2" charset="-78"/>
              </a:rPr>
              <a:t>слон.</a:t>
            </a:r>
            <a:endParaRPr lang="ru-RU" sz="2800" i="1" dirty="0" smtClean="0">
              <a:solidFill>
                <a:schemeClr val="tx1"/>
              </a:solidFill>
              <a:latin typeface="Arial" pitchFamily="34" charset="0"/>
              <a:cs typeface="Traditional Arabic" pitchFamily="2" charset="-78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50925" algn="l"/>
              </a:tabLst>
            </a:pP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2" charset="-78"/>
              </a:rPr>
              <a:t> 9) Индийцы верили в 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2" charset="-78"/>
              </a:rPr>
              <a:t>переселение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raditional Arabic" pitchFamily="2" charset="-78"/>
              </a:rPr>
              <a:t>душ.</a:t>
            </a:r>
            <a:endParaRPr lang="ru-RU" sz="2800" i="1" dirty="0">
              <a:solidFill>
                <a:schemeClr val="tx1"/>
              </a:solidFill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00800" cy="1752600"/>
          </a:xfrm>
          <a:noFill/>
          <a:ln>
            <a:noFill/>
          </a:ln>
        </p:spPr>
        <p:txBody>
          <a:bodyPr/>
          <a:lstStyle/>
          <a:p>
            <a:r>
              <a:rPr lang="ru-RU" sz="4400" dirty="0" smtClean="0">
                <a:solidFill>
                  <a:schemeClr val="tx1"/>
                </a:solidFill>
              </a:rPr>
              <a:t>§ 20, к/</a:t>
            </a:r>
            <a:r>
              <a:rPr lang="ru-RU" sz="4400" dirty="0" err="1" smtClean="0">
                <a:solidFill>
                  <a:schemeClr val="tx1"/>
                </a:solidFill>
              </a:rPr>
              <a:t>к</a:t>
            </a:r>
            <a:r>
              <a:rPr lang="ru-RU" sz="4400" dirty="0" smtClean="0">
                <a:solidFill>
                  <a:schemeClr val="tx1"/>
                </a:solidFill>
              </a:rPr>
              <a:t> №3.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>
                <a:solidFill>
                  <a:schemeClr val="tx1"/>
                </a:solidFill>
              </a:rPr>
              <a:t>Домашнее задание</a:t>
            </a:r>
            <a:endParaRPr lang="ru-RU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680"/>
            <a:ext cx="7416800" cy="316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Природа и люди Древней</a:t>
            </a:r>
          </a:p>
          <a:p>
            <a:r>
              <a:rPr lang="ru-RU" sz="6000" dirty="0" smtClean="0">
                <a:solidFill>
                  <a:schemeClr val="tx1"/>
                </a:solidFill>
              </a:rPr>
              <a:t>Индии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Изучить географическое положение и природу Древней Индии;</a:t>
            </a:r>
          </a:p>
          <a:p>
            <a:endParaRPr lang="ru-RU" dirty="0" smtClean="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Познакомиться  с основными занятиями 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жителей; </a:t>
            </a:r>
            <a:endParaRPr lang="ru-RU" dirty="0" smtClean="0">
              <a:solidFill>
                <a:schemeClr val="accent1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Выяснить особенности религиозных верований 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индийцев.</a:t>
            </a:r>
            <a:endParaRPr lang="en-US" dirty="0" smtClean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88948" y="5805264"/>
            <a:ext cx="8755052" cy="6397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Ашока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III </a:t>
            </a:r>
            <a:r>
              <a:rPr lang="ru-RU" sz="4400" dirty="0" smtClean="0"/>
              <a:t>век до н.э. создание единого государства</a:t>
            </a:r>
            <a:endParaRPr lang="ru-RU" sz="4400" dirty="0"/>
          </a:p>
        </p:txBody>
      </p:sp>
      <p:pic>
        <p:nvPicPr>
          <p:cNvPr id="9221" name="Picture 5" descr="C:\files-kr\Задача 32\asho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3019425" cy="331236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Создание единого государства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43890" cy="60863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Индрапрастха — столица</a:t>
            </a:r>
            <a:endParaRPr lang="ru-RU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2" descr="C:\Documents and Settings\999\Мои документы\Мои рисунки\я\Отсканировано 09.01.2010 13-39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980728"/>
            <a:ext cx="4824536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5004048" y="1268760"/>
            <a:ext cx="378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2"/>
          <p:cNvPicPr>
            <a:picLocks noChangeAspect="1" noChangeArrowheads="1"/>
          </p:cNvPicPr>
          <p:nvPr/>
        </p:nvPicPr>
        <p:blipFill>
          <a:blip r:embed="rId2" cstate="print">
            <a:lum bright="-42000" contrast="48000"/>
          </a:blip>
          <a:srcRect r="51230"/>
          <a:stretch>
            <a:fillRect/>
          </a:stretch>
        </p:blipFill>
        <p:spPr bwMode="auto">
          <a:xfrm>
            <a:off x="1547664" y="332656"/>
            <a:ext cx="6048375" cy="6264275"/>
          </a:xfrm>
          <a:prstGeom prst="rect">
            <a:avLst/>
          </a:prstGeom>
          <a:solidFill>
            <a:srgbClr val="00FFFF">
              <a:alpha val="88000"/>
            </a:srgbClr>
          </a:solidFill>
          <a:ln w="952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724525" y="4868863"/>
            <a:ext cx="172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dirty="0">
                <a:solidFill>
                  <a:schemeClr val="bg1"/>
                </a:solidFill>
              </a:rPr>
              <a:t>Бенгальский залив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692275" y="4005263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dirty="0">
                <a:solidFill>
                  <a:schemeClr val="bg1"/>
                </a:solidFill>
              </a:rPr>
              <a:t>Аравийское море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276600" y="6092825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</a:rPr>
              <a:t>Индийский океан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779838" y="3716338"/>
            <a:ext cx="215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</a:rPr>
              <a:t>п-ов Индостан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 rot="2224016">
            <a:off x="4716463" y="2349500"/>
            <a:ext cx="1150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 rot="2481194">
            <a:off x="3803650" y="2635250"/>
            <a:ext cx="2476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</a:rPr>
              <a:t>Г И М А Л А И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 rot="1979192">
            <a:off x="4486275" y="3268663"/>
            <a:ext cx="792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dirty="0">
                <a:solidFill>
                  <a:schemeClr val="bg1"/>
                </a:solidFill>
              </a:rPr>
              <a:t>ГАНГ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 rot="-1329981">
            <a:off x="2484438" y="2565400"/>
            <a:ext cx="86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dirty="0">
                <a:solidFill>
                  <a:schemeClr val="bg1"/>
                </a:solidFill>
              </a:rPr>
              <a:t>ИНД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059113" y="2781300"/>
            <a:ext cx="1584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dirty="0">
                <a:solidFill>
                  <a:schemeClr val="bg1"/>
                </a:solidFill>
              </a:rPr>
              <a:t>ИНДРАПРАСТХА</a:t>
            </a:r>
          </a:p>
          <a:p>
            <a:pPr algn="ctr">
              <a:spcBef>
                <a:spcPct val="50000"/>
              </a:spcBef>
            </a:pPr>
            <a:r>
              <a:rPr lang="ru-RU" sz="1200" dirty="0">
                <a:solidFill>
                  <a:schemeClr val="bg1"/>
                </a:solidFill>
              </a:rPr>
              <a:t>(ДЕЛИ)</a:t>
            </a: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4140200" y="3068638"/>
            <a:ext cx="71438" cy="730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99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  <p:bldP spid="2055" grpId="0"/>
      <p:bldP spid="2056" grpId="0"/>
      <p:bldP spid="20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Индийский океан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2856"/>
            <a:ext cx="76200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 и Ганг – крупнейшие реки Индии</a:t>
            </a:r>
            <a:endParaRPr lang="ru-RU" dirty="0"/>
          </a:p>
        </p:txBody>
      </p:sp>
      <p:pic>
        <p:nvPicPr>
          <p:cNvPr id="7" name="Содержимое 6" descr="ind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287785"/>
            <a:ext cx="4059238" cy="304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457766"/>
            <a:ext cx="4059238" cy="270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4554" y="1988840"/>
            <a:ext cx="4974907" cy="4176464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072198" cy="14636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Джунгли – это густые, труднопроходимые леса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780928"/>
            <a:ext cx="27860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88640"/>
            <a:ext cx="3570905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36 из 1681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63" y="4986886"/>
            <a:ext cx="3104901" cy="171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169</TotalTime>
  <Words>208</Words>
  <Application>Microsoft Office PowerPoint</Application>
  <PresentationFormat>Экран (4:3)</PresentationFormat>
  <Paragraphs>48</Paragraphs>
  <Slides>11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Презентация PowerPoint</vt:lpstr>
      <vt:lpstr>Презентация PowerPoint</vt:lpstr>
      <vt:lpstr>Цели урока:</vt:lpstr>
      <vt:lpstr>Создание единого государства</vt:lpstr>
      <vt:lpstr>Индрапрастха — столица</vt:lpstr>
      <vt:lpstr>Презентация PowerPoint</vt:lpstr>
      <vt:lpstr>Индийский океан</vt:lpstr>
      <vt:lpstr>Инд и Ганг – крупнейшие реки Индии</vt:lpstr>
      <vt:lpstr>Джунгли – это густые, труднопроходимые леса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Natalia</cp:lastModifiedBy>
  <cp:revision>23</cp:revision>
  <dcterms:created xsi:type="dcterms:W3CDTF">2012-11-25T02:55:33Z</dcterms:created>
  <dcterms:modified xsi:type="dcterms:W3CDTF">2014-07-05T08:53:48Z</dcterms:modified>
</cp:coreProperties>
</file>