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97AE8FF-6B96-48E2-AD50-8C0845DBCC6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432AC8-3B2F-4DD6-B514-89A1C6370C1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Задание </a:t>
            </a:r>
            <a:r>
              <a:rPr lang="en-US"/>
              <a:t>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120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dirty="0"/>
              <a:t>2. Ошибка в предложении с однородными членами, соединенными соединительным союзом </a:t>
            </a:r>
            <a:r>
              <a:rPr lang="ru-RU" sz="2600" b="1" dirty="0"/>
              <a:t>«И»</a:t>
            </a:r>
            <a:r>
              <a:rPr lang="ru-RU" sz="2600" dirty="0"/>
              <a:t>.</a:t>
            </a:r>
            <a:br>
              <a:rPr lang="ru-RU" sz="2600" dirty="0"/>
            </a:b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064933"/>
              </p:ext>
            </p:extLst>
          </p:nvPr>
        </p:nvGraphicFramePr>
        <p:xfrm>
          <a:off x="755577" y="1844824"/>
          <a:ext cx="7632848" cy="438223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88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674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   Неправильный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540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В сочинении я хотел рассказать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о значении </a:t>
                      </a:r>
                      <a:r>
                        <a:rPr lang="ru-RU" sz="1800" b="0" dirty="0">
                          <a:effectLst/>
                        </a:rPr>
                        <a:t>спорта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и почему</a:t>
                      </a:r>
                      <a:r>
                        <a:rPr lang="ru-RU" sz="1800" b="0" dirty="0">
                          <a:effectLst/>
                        </a:rPr>
                        <a:t> я его люблю.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сочинении я хотел рассказать</a:t>
                      </a:r>
                      <a:r>
                        <a:rPr lang="ru-RU" sz="1800" u="sng" dirty="0">
                          <a:effectLst/>
                        </a:rPr>
                        <a:t> 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u="sng" dirty="0">
                          <a:effectLst/>
                        </a:rPr>
                        <a:t>значении спорта и о любви</a:t>
                      </a:r>
                      <a:r>
                        <a:rPr lang="ru-RU" sz="1800" dirty="0">
                          <a:effectLst/>
                        </a:rPr>
                        <a:t> к нему.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026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Девушка,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сидевшая</a:t>
                      </a:r>
                      <a:r>
                        <a:rPr lang="ru-RU" sz="1800" b="0" dirty="0">
                          <a:effectLst/>
                        </a:rPr>
                        <a:t> у окна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и которая</a:t>
                      </a:r>
                      <a:r>
                        <a:rPr lang="ru-RU" sz="1800" b="0" dirty="0">
                          <a:effectLst/>
                        </a:rPr>
                        <a:t> хорошо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пела</a:t>
                      </a:r>
                      <a:r>
                        <a:rPr lang="ru-RU" sz="1800" b="0" dirty="0">
                          <a:effectLst/>
                        </a:rPr>
                        <a:t>, запомнилась всем.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Девушка, </a:t>
                      </a:r>
                      <a:r>
                        <a:rPr lang="ru-RU" sz="1800" u="sng" dirty="0">
                          <a:effectLst/>
                        </a:rPr>
                        <a:t>сидевшая</a:t>
                      </a:r>
                      <a:r>
                        <a:rPr lang="ru-RU" sz="1800" dirty="0">
                          <a:effectLst/>
                        </a:rPr>
                        <a:t> у окна и хорошо </a:t>
                      </a:r>
                      <a:r>
                        <a:rPr lang="ru-RU" sz="1800" u="sng" dirty="0">
                          <a:effectLst/>
                        </a:rPr>
                        <a:t>певшая</a:t>
                      </a:r>
                      <a:r>
                        <a:rPr lang="ru-RU" sz="1800" dirty="0">
                          <a:effectLst/>
                        </a:rPr>
                        <a:t>, запомнилась всем.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350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Сестры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любили (что?) и увлекались (чем?)</a:t>
                      </a:r>
                      <a:r>
                        <a:rPr lang="ru-RU" sz="1800" b="0" dirty="0">
                          <a:effectLst/>
                        </a:rPr>
                        <a:t> музыкой.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Сестры </a:t>
                      </a:r>
                      <a:r>
                        <a:rPr lang="ru-RU" sz="1800" u="sng" dirty="0">
                          <a:effectLst/>
                        </a:rPr>
                        <a:t>любили музыку</a:t>
                      </a:r>
                      <a:r>
                        <a:rPr lang="ru-RU" sz="1800" dirty="0">
                          <a:effectLst/>
                        </a:rPr>
                        <a:t> и </a:t>
                      </a:r>
                      <a:r>
                        <a:rPr lang="ru-RU" sz="1800" u="sng" dirty="0">
                          <a:effectLst/>
                        </a:rPr>
                        <a:t>увлекались ею.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350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Люди собирались повсюду: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на улицах</a:t>
                      </a:r>
                      <a:r>
                        <a:rPr lang="ru-RU" sz="1800" b="0" dirty="0">
                          <a:effectLst/>
                        </a:rPr>
                        <a:t>, площадях,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скверах</a:t>
                      </a:r>
                      <a:r>
                        <a:rPr lang="ru-RU" sz="1800" b="0" dirty="0">
                          <a:effectLst/>
                        </a:rPr>
                        <a:t>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Люди собирались повсюду: на улицах, площадях, </a:t>
                      </a:r>
                      <a:r>
                        <a:rPr lang="ru-RU" sz="1800" u="sng" dirty="0">
                          <a:effectLst/>
                        </a:rPr>
                        <a:t>в скверах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4025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Больному принесли какао,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фрукты,</a:t>
                      </a:r>
                      <a:r>
                        <a:rPr lang="ru-RU" sz="1800" b="0" dirty="0">
                          <a:effectLst/>
                        </a:rPr>
                        <a:t> бульон и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апельсины</a:t>
                      </a:r>
                      <a:r>
                        <a:rPr lang="ru-RU" sz="1800" b="0" dirty="0">
                          <a:effectLst/>
                        </a:rPr>
                        <a:t>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Больному принесли какао, фрукты, бульон или какао, апельсины, бульон.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998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b="1" dirty="0"/>
              <a:t>V</a:t>
            </a:r>
            <a:r>
              <a:rPr lang="ru-RU" sz="2600" b="1" dirty="0"/>
              <a:t>. Неправильное построение предложения с косвенной речью</a:t>
            </a:r>
            <a:br>
              <a:rPr lang="ru-RU" sz="2600" dirty="0"/>
            </a:b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086886"/>
              </p:ext>
            </p:extLst>
          </p:nvPr>
        </p:nvGraphicFramePr>
        <p:xfrm>
          <a:off x="971601" y="1772815"/>
          <a:ext cx="7200800" cy="4104456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662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8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635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   Неправильный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2702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Раскольников сказал Соне, что это </a:t>
                      </a: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</a:rPr>
                        <a:t>я</a:t>
                      </a:r>
                      <a:r>
                        <a:rPr lang="ru-RU" sz="2000" b="0" dirty="0">
                          <a:effectLst/>
                        </a:rPr>
                        <a:t> убил процентщицу.</a:t>
                      </a:r>
                      <a:endParaRPr lang="ru-RU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Раскольников сказал Соне, что это </a:t>
                      </a:r>
                      <a:r>
                        <a:rPr lang="ru-RU" sz="2000" u="sng" dirty="0">
                          <a:effectLst/>
                        </a:rPr>
                        <a:t>он</a:t>
                      </a:r>
                      <a:r>
                        <a:rPr lang="ru-RU" sz="2000" dirty="0">
                          <a:effectLst/>
                        </a:rPr>
                        <a:t> убил процентщицу.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2702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Некрасов писал, что «</a:t>
                      </a: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</a:rPr>
                        <a:t>я</a:t>
                      </a:r>
                      <a:r>
                        <a:rPr lang="ru-RU" sz="2000" b="0" dirty="0">
                          <a:effectLst/>
                        </a:rPr>
                        <a:t> лиру посвятил народу своему».</a:t>
                      </a:r>
                      <a:endParaRPr lang="ru-RU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Некрасов писал, что </a:t>
                      </a:r>
                      <a:r>
                        <a:rPr lang="ru-RU" sz="2000" u="sng" dirty="0">
                          <a:effectLst/>
                        </a:rPr>
                        <a:t>он</a:t>
                      </a:r>
                      <a:r>
                        <a:rPr lang="ru-RU" sz="2000" dirty="0">
                          <a:effectLst/>
                        </a:rPr>
                        <a:t> «лиру посвятил народу своему».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2702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Чичиков спросил у Коробочки, </a:t>
                      </a: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</a:rPr>
                        <a:t>что куда </a:t>
                      </a:r>
                      <a:r>
                        <a:rPr lang="ru-RU" sz="2000" b="0" dirty="0">
                          <a:effectLst/>
                        </a:rPr>
                        <a:t>они заехали.</a:t>
                      </a:r>
                      <a:endParaRPr lang="ru-RU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Чичиков спросил у Коробочки, </a:t>
                      </a:r>
                      <a:r>
                        <a:rPr lang="ru-RU" sz="2000" u="sng" dirty="0">
                          <a:effectLst/>
                        </a:rPr>
                        <a:t>куда</a:t>
                      </a:r>
                      <a:r>
                        <a:rPr lang="ru-RU" sz="2000" dirty="0">
                          <a:effectLst/>
                        </a:rPr>
                        <a:t> он заехал.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891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b="1" dirty="0"/>
              <a:t>VI</a:t>
            </a:r>
            <a:r>
              <a:rPr lang="ru-RU" sz="2600" b="1" dirty="0"/>
              <a:t>. Нарушение в построении предложений с деепричастным оборотом </a:t>
            </a:r>
            <a:br>
              <a:rPr lang="ru-RU" sz="2600" dirty="0"/>
            </a:b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773351"/>
              </p:ext>
            </p:extLst>
          </p:nvPr>
        </p:nvGraphicFramePr>
        <p:xfrm>
          <a:off x="899592" y="1916832"/>
          <a:ext cx="7272808" cy="3996443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498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3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05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   Неправильный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0270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Вырубая леса, гибнут реки </a:t>
                      </a:r>
                    </a:p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(деепричастие не связано по смыслу со сказуемым как добавочное действие: </a:t>
                      </a:r>
                      <a:r>
                        <a:rPr lang="ru-RU" sz="2000" b="0" dirty="0">
                          <a:solidFill>
                            <a:srgbClr val="FF0000"/>
                          </a:solidFill>
                          <a:effectLst/>
                        </a:rPr>
                        <a:t>реки не могут вырубать леса</a:t>
                      </a:r>
                      <a:r>
                        <a:rPr lang="ru-RU" sz="2000" b="0" dirty="0">
                          <a:effectLst/>
                        </a:rPr>
                        <a:t>).</a:t>
                      </a:r>
                      <a:endParaRPr lang="ru-RU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>
                          <a:effectLst/>
                        </a:rPr>
                        <a:t>Вырубая</a:t>
                      </a:r>
                      <a:r>
                        <a:rPr lang="ru-RU" sz="2000">
                          <a:effectLst/>
                        </a:rPr>
                        <a:t> леса, </a:t>
                      </a:r>
                      <a:r>
                        <a:rPr lang="ru-RU" sz="2000" u="sng">
                          <a:effectLst/>
                        </a:rPr>
                        <a:t>люди не думают</a:t>
                      </a:r>
                      <a:r>
                        <a:rPr lang="ru-RU" sz="2000">
                          <a:effectLst/>
                        </a:rPr>
                        <a:t> о будущем (действия, выраженные глаголом – сказуемым не думают и деепричастием вырубая, относятся к подлежащему люди).</a:t>
                      </a:r>
                      <a:endParaRPr lang="ru-RU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115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</a:rPr>
                        <a:t>Приехав в Москву, ему стало грустно (безличное предложение).</a:t>
                      </a:r>
                      <a:endParaRPr lang="ru-RU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effectLst/>
                        </a:rPr>
                        <a:t>Приехав</a:t>
                      </a:r>
                      <a:r>
                        <a:rPr lang="ru-RU" sz="2000" dirty="0">
                          <a:effectLst/>
                        </a:rPr>
                        <a:t> в Москву, </a:t>
                      </a:r>
                      <a:r>
                        <a:rPr lang="ru-RU" sz="2000" u="sng" dirty="0">
                          <a:effectLst/>
                        </a:rPr>
                        <a:t>он загрустил.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948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/>
              <a:t>VII</a:t>
            </a:r>
            <a:r>
              <a:rPr lang="ru-RU" sz="3100" b="1" dirty="0"/>
              <a:t>. Нарушение в построении предложений с причастным оборотом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376607"/>
              </p:ext>
            </p:extLst>
          </p:nvPr>
        </p:nvGraphicFramePr>
        <p:xfrm>
          <a:off x="827585" y="1700808"/>
          <a:ext cx="7488832" cy="4430818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3705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316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   Неправильный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952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Школьники помогали группе археологов,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приехавшим</a:t>
                      </a:r>
                      <a:r>
                        <a:rPr lang="ru-RU" sz="1800" b="0" dirty="0">
                          <a:effectLst/>
                        </a:rPr>
                        <a:t> из Москвы. 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Школьники помогали группе </a:t>
                      </a:r>
                      <a:r>
                        <a:rPr lang="ru-RU" sz="1800" b="0" u="sng" dirty="0">
                          <a:effectLst/>
                        </a:rPr>
                        <a:t>археологов</a:t>
                      </a:r>
                      <a:r>
                        <a:rPr lang="ru-RU" sz="1800" b="0" dirty="0">
                          <a:effectLst/>
                        </a:rPr>
                        <a:t> (каких?), </a:t>
                      </a:r>
                      <a:r>
                        <a:rPr lang="ru-RU" sz="1800" b="0" u="sng" dirty="0">
                          <a:effectLst/>
                        </a:rPr>
                        <a:t>приехавших</a:t>
                      </a:r>
                      <a:r>
                        <a:rPr lang="ru-RU" sz="1800" b="0" dirty="0">
                          <a:effectLst/>
                        </a:rPr>
                        <a:t> из Москвы.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634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Листья </a:t>
                      </a:r>
                      <a:r>
                        <a:rPr lang="ru-RU" sz="1800" b="0" dirty="0">
                          <a:effectLst/>
                        </a:rPr>
                        <a:t>тихо шуршали,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осыпавшиеся</a:t>
                      </a:r>
                      <a:r>
                        <a:rPr lang="ru-RU" sz="1800" b="0" dirty="0">
                          <a:effectLst/>
                        </a:rPr>
                        <a:t> с деревьев.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sng" dirty="0">
                          <a:effectLst/>
                        </a:rPr>
                        <a:t>Листья, осыпавшиеся</a:t>
                      </a:r>
                      <a:r>
                        <a:rPr lang="ru-RU" sz="1800" b="0" dirty="0">
                          <a:effectLst/>
                        </a:rPr>
                        <a:t> с деревьев, тихо шуршали.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634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Осыпавшиеся </a:t>
                      </a: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листья с деревьев</a:t>
                      </a:r>
                      <a:r>
                        <a:rPr lang="ru-RU" sz="1800" b="0" dirty="0">
                          <a:effectLst/>
                        </a:rPr>
                        <a:t> тихо шуршали.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sng" dirty="0">
                          <a:effectLst/>
                        </a:rPr>
                        <a:t>Осыпавшиеся с деревьев листья</a:t>
                      </a:r>
                      <a:r>
                        <a:rPr lang="ru-RU" sz="1800" b="0" dirty="0">
                          <a:effectLst/>
                        </a:rPr>
                        <a:t> тихо шуршали.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7952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</a:rPr>
                        <a:t>Направляемые </a:t>
                      </a:r>
                      <a:r>
                        <a:rPr lang="ru-RU" sz="1800" b="0" dirty="0">
                          <a:effectLst/>
                        </a:rPr>
                        <a:t>молодые специалисты быстро осваиваются на местах.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sng" dirty="0">
                          <a:effectLst/>
                        </a:rPr>
                        <a:t>Направляемые (кем?) министерством</a:t>
                      </a:r>
                      <a:r>
                        <a:rPr lang="ru-RU" sz="1800" b="0" dirty="0">
                          <a:effectLst/>
                        </a:rPr>
                        <a:t> молодые специалисты быстро осваиваются на местах.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686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dirty="0"/>
              <a:t>VIII</a:t>
            </a:r>
            <a:r>
              <a:rPr lang="ru-RU" sz="2200" b="1" dirty="0"/>
              <a:t>. Нарушение в построении сложноподчиненных предложений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395680"/>
              </p:ext>
            </p:extLst>
          </p:nvPr>
        </p:nvGraphicFramePr>
        <p:xfrm>
          <a:off x="827584" y="1340771"/>
          <a:ext cx="7488832" cy="4893735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75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65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</a:rPr>
                        <a:t>      Неправильный вариант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Правильный вариант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26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Он </a:t>
                      </a:r>
                      <a:r>
                        <a:rPr lang="ru-RU" sz="1600" b="0" i="1" dirty="0">
                          <a:solidFill>
                            <a:srgbClr val="FF0000"/>
                          </a:solidFill>
                          <a:effectLst/>
                        </a:rPr>
                        <a:t>пишет то, что </a:t>
                      </a:r>
                      <a:r>
                        <a:rPr lang="ru-RU" sz="1600" b="0" dirty="0">
                          <a:effectLst/>
                        </a:rPr>
                        <a:t>возмущен этим случаем.</a:t>
                      </a:r>
                      <a:endParaRPr lang="ru-RU" sz="16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Он пишет, что возмущен этим случаем.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24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Автор пишет, </a:t>
                      </a:r>
                      <a:r>
                        <a:rPr lang="ru-RU" sz="1600" b="0" i="1" dirty="0">
                          <a:solidFill>
                            <a:srgbClr val="FF0000"/>
                          </a:solidFill>
                          <a:effectLst/>
                        </a:rPr>
                        <a:t>что будто бы</a:t>
                      </a:r>
                      <a:r>
                        <a:rPr lang="ru-RU" sz="1600" b="0" dirty="0">
                          <a:effectLst/>
                        </a:rPr>
                        <a:t>…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1" dirty="0">
                          <a:solidFill>
                            <a:srgbClr val="FF0000"/>
                          </a:solidFill>
                          <a:effectLst/>
                        </a:rPr>
                        <a:t>что как </a:t>
                      </a:r>
                      <a:r>
                        <a:rPr lang="ru-RU" sz="1600" b="0" dirty="0">
                          <a:effectLst/>
                        </a:rPr>
                        <a:t>он добился своей цели.</a:t>
                      </a:r>
                      <a:endParaRPr lang="ru-RU" sz="16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Автор пишет, будто бы…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как он добился своей цели.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227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Преданность Гринева Маше Мироновой проявилась </a:t>
                      </a:r>
                      <a:r>
                        <a:rPr lang="ru-RU" sz="1600" b="0" i="1" dirty="0">
                          <a:solidFill>
                            <a:srgbClr val="FF0000"/>
                          </a:solidFill>
                          <a:effectLst/>
                        </a:rPr>
                        <a:t>в том, когда </a:t>
                      </a:r>
                      <a:r>
                        <a:rPr lang="ru-RU" sz="1600" b="0" dirty="0">
                          <a:effectLst/>
                        </a:rPr>
                        <a:t>девушка была в руках злодеев, он спас её.</a:t>
                      </a:r>
                      <a:endParaRPr lang="ru-RU" sz="16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Преданность Гринева Маше Мироновой проявилась в том, что, когда девушка была в руках злодеев, он спас её.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1" dirty="0">
                          <a:solidFill>
                            <a:srgbClr val="FF0000"/>
                          </a:solidFill>
                          <a:effectLst/>
                        </a:rPr>
                        <a:t>Когда</a:t>
                      </a:r>
                      <a:r>
                        <a:rPr lang="ru-RU" sz="1600" b="0" dirty="0">
                          <a:effectLst/>
                        </a:rPr>
                        <a:t> утром казаки встали, Тарас удивился, </a:t>
                      </a:r>
                      <a:r>
                        <a:rPr lang="ru-RU" sz="1600" b="0" i="1" dirty="0">
                          <a:solidFill>
                            <a:srgbClr val="FF0000"/>
                          </a:solidFill>
                          <a:effectLst/>
                        </a:rPr>
                        <a:t>когда</a:t>
                      </a:r>
                      <a:r>
                        <a:rPr lang="ru-RU" sz="1600" b="0" dirty="0">
                          <a:effectLst/>
                        </a:rPr>
                        <a:t> увидел, что среди них не было </a:t>
                      </a:r>
                      <a:r>
                        <a:rPr lang="ru-RU" sz="1600" b="0" dirty="0" err="1">
                          <a:effectLst/>
                        </a:rPr>
                        <a:t>Андрия</a:t>
                      </a:r>
                      <a:r>
                        <a:rPr lang="ru-RU" sz="1600" b="0" dirty="0">
                          <a:effectLst/>
                        </a:rPr>
                        <a:t>.</a:t>
                      </a:r>
                      <a:endParaRPr lang="ru-RU" sz="16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Когда утром казаки встали, Тарас удивился,  увидев, что среди них не было </a:t>
                      </a:r>
                      <a:r>
                        <a:rPr lang="ru-RU" sz="1600" dirty="0" err="1">
                          <a:effectLst/>
                        </a:rPr>
                        <a:t>Андрия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766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Эта </a:t>
                      </a:r>
                      <a:r>
                        <a:rPr lang="ru-RU" sz="1600" b="0" i="1" dirty="0">
                          <a:solidFill>
                            <a:srgbClr val="FF0000"/>
                          </a:solidFill>
                          <a:effectLst/>
                        </a:rPr>
                        <a:t>книга</a:t>
                      </a:r>
                      <a:r>
                        <a:rPr lang="ru-RU" sz="1600" b="0" dirty="0">
                          <a:effectLst/>
                        </a:rPr>
                        <a:t> научила меня ценить и уважать друзей, </a:t>
                      </a:r>
                      <a:r>
                        <a:rPr lang="ru-RU" sz="1600" b="0" i="1" dirty="0">
                          <a:solidFill>
                            <a:srgbClr val="FF0000"/>
                          </a:solidFill>
                          <a:effectLst/>
                        </a:rPr>
                        <a:t>которую я прочитал ещё в детстве</a:t>
                      </a:r>
                      <a:r>
                        <a:rPr lang="ru-RU" sz="1600" b="0" dirty="0">
                          <a:effectLst/>
                        </a:rPr>
                        <a:t>.</a:t>
                      </a:r>
                      <a:endParaRPr lang="ru-RU" sz="16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Эта книга, которую я прочитал ещё в детстве, научила меня ценить и уважать друзей.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526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Чиновник </a:t>
                      </a:r>
                      <a:r>
                        <a:rPr lang="ru-RU" sz="1600" b="0" i="1" dirty="0">
                          <a:solidFill>
                            <a:srgbClr val="FF0000"/>
                          </a:solidFill>
                          <a:effectLst/>
                        </a:rPr>
                        <a:t>разъяснил о том, что клиент нарушил </a:t>
                      </a:r>
                      <a:r>
                        <a:rPr lang="ru-RU" sz="1600" b="0" i="0" dirty="0">
                          <a:solidFill>
                            <a:schemeClr val="tx1"/>
                          </a:solidFill>
                          <a:effectLst/>
                        </a:rPr>
                        <a:t>инструкцию</a:t>
                      </a:r>
                      <a:r>
                        <a:rPr lang="ru-RU" sz="1600" b="0" dirty="0">
                          <a:effectLst/>
                        </a:rPr>
                        <a:t>.</a:t>
                      </a:r>
                      <a:endParaRPr lang="ru-RU" sz="16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Чиновник разъяснил, что клиент нарушил инструкцию.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248" marR="5924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897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b="1" dirty="0"/>
              <a:t>IX</a:t>
            </a:r>
            <a:r>
              <a:rPr lang="ru-RU" sz="2600" b="1" dirty="0"/>
              <a:t>. Ошибки, связанные с нарушением видовременной соотнесенности глагольных форм</a:t>
            </a: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461886"/>
              </p:ext>
            </p:extLst>
          </p:nvPr>
        </p:nvGraphicFramePr>
        <p:xfrm>
          <a:off x="899592" y="2204864"/>
          <a:ext cx="7344815" cy="381642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634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0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047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   Неправильный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0236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А.С. Пушкин </a:t>
                      </a:r>
                      <a:r>
                        <a:rPr lang="ru-RU" sz="1800" b="0" i="1" dirty="0">
                          <a:solidFill>
                            <a:srgbClr val="FF0000"/>
                          </a:solidFill>
                          <a:effectLst/>
                        </a:rPr>
                        <a:t>подвергает</a:t>
                      </a:r>
                      <a:r>
                        <a:rPr lang="ru-RU" sz="1800" b="0" dirty="0">
                          <a:effectLst/>
                        </a:rPr>
                        <a:t> Онегина самому сложному испытанию – «испытанию любовью» - и этим </a:t>
                      </a:r>
                      <a:r>
                        <a:rPr lang="ru-RU" sz="1800" b="0" i="1" dirty="0">
                          <a:solidFill>
                            <a:srgbClr val="FF0000"/>
                          </a:solidFill>
                          <a:effectLst/>
                        </a:rPr>
                        <a:t>раскрыл </a:t>
                      </a:r>
                      <a:r>
                        <a:rPr lang="ru-RU" sz="1800" b="0" dirty="0">
                          <a:effectLst/>
                        </a:rPr>
                        <a:t>истинную сущность своего героя.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А.С. Пушкин подвергает Онегина самому сложному испытанию – «испытанию любовью» - и этим раскрывает истинную сущность своего героя.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2141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Дети, </a:t>
                      </a:r>
                      <a:r>
                        <a:rPr lang="ru-RU" sz="1800" b="0" i="1" dirty="0">
                          <a:solidFill>
                            <a:srgbClr val="FF0000"/>
                          </a:solidFill>
                          <a:effectLst/>
                        </a:rPr>
                        <a:t>делая</a:t>
                      </a:r>
                      <a:r>
                        <a:rPr lang="ru-RU" sz="1800" b="0" dirty="0">
                          <a:effectLst/>
                        </a:rPr>
                        <a:t> скворечники и </a:t>
                      </a:r>
                      <a:r>
                        <a:rPr lang="ru-RU" sz="1800" b="0" i="1" dirty="0">
                          <a:solidFill>
                            <a:srgbClr val="FF0000"/>
                          </a:solidFill>
                          <a:effectLst/>
                        </a:rPr>
                        <a:t>разместив</a:t>
                      </a:r>
                      <a:r>
                        <a:rPr lang="ru-RU" sz="1800" b="0" dirty="0">
                          <a:effectLst/>
                        </a:rPr>
                        <a:t> их на деревьях, помогают птицам.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Дети, делая скворечники и размещая их на деревьях, помогают птицам.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79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980727"/>
            <a:ext cx="6965245" cy="576065"/>
          </a:xfrm>
        </p:spPr>
        <p:txBody>
          <a:bodyPr>
            <a:normAutofit fontScale="90000"/>
          </a:bodyPr>
          <a:lstStyle/>
          <a:p>
            <a:r>
              <a:rPr lang="en-US" sz="3300" b="1" dirty="0"/>
              <a:t>I</a:t>
            </a:r>
            <a:r>
              <a:rPr lang="ru-RU" sz="3300" b="1" dirty="0"/>
              <a:t>. Нарушение связи между подлежащим и сказуемым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359481"/>
              </p:ext>
            </p:extLst>
          </p:nvPr>
        </p:nvGraphicFramePr>
        <p:xfrm>
          <a:off x="1115616" y="1628799"/>
          <a:ext cx="7128792" cy="27671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25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2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49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Неправильный вариант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7193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FF0000"/>
                          </a:solidFill>
                          <a:effectLst/>
                        </a:rPr>
                        <a:t>Те</a:t>
                      </a:r>
                      <a:r>
                        <a:rPr lang="ru-RU" sz="1800" dirty="0">
                          <a:effectLst/>
                        </a:rPr>
                        <a:t>, кто побывал в этом санатории, </a:t>
                      </a:r>
                      <a:r>
                        <a:rPr lang="ru-RU" sz="1800" i="1" dirty="0">
                          <a:solidFill>
                            <a:srgbClr val="FF0000"/>
                          </a:solidFill>
                          <a:effectLst/>
                        </a:rPr>
                        <a:t>стремится</a:t>
                      </a:r>
                      <a:r>
                        <a:rPr lang="ru-RU" sz="1800" dirty="0">
                          <a:effectLst/>
                        </a:rPr>
                        <a:t> приехать сюда еще раз.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Те</a:t>
                      </a:r>
                      <a:r>
                        <a:rPr lang="ru-RU" sz="1800" dirty="0">
                          <a:effectLst/>
                        </a:rPr>
                        <a:t>, кто побывал в этом санатории, </a:t>
                      </a:r>
                      <a:r>
                        <a:rPr lang="ru-RU" sz="1800" u="sng" dirty="0">
                          <a:effectLst/>
                        </a:rPr>
                        <a:t>стремятся</a:t>
                      </a:r>
                      <a:r>
                        <a:rPr lang="ru-RU" sz="1800" dirty="0">
                          <a:effectLst/>
                        </a:rPr>
                        <a:t> приехать сюда еще раз.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489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Те, </a:t>
                      </a:r>
                      <a:r>
                        <a:rPr lang="ru-RU" sz="1800" i="1" dirty="0">
                          <a:solidFill>
                            <a:srgbClr val="FF0000"/>
                          </a:solidFill>
                          <a:effectLst/>
                        </a:rPr>
                        <a:t>кто побывали </a:t>
                      </a:r>
                      <a:r>
                        <a:rPr lang="ru-RU" sz="1800" dirty="0">
                          <a:effectLst/>
                        </a:rPr>
                        <a:t>в этом санатории, стремятся приехать сюда еще раз.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Те, </a:t>
                      </a:r>
                      <a:r>
                        <a:rPr lang="ru-RU" sz="1800" u="sng" dirty="0">
                          <a:effectLst/>
                        </a:rPr>
                        <a:t>кто побывал</a:t>
                      </a:r>
                      <a:r>
                        <a:rPr lang="ru-RU" sz="1800" dirty="0">
                          <a:effectLst/>
                        </a:rPr>
                        <a:t> в этом санатории, стремятся приехать сюда еще раз.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15616" y="4581128"/>
            <a:ext cx="69127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698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Запомните:</a:t>
            </a:r>
            <a:endParaRPr lang="ru-RU" altLang="ru-RU" sz="2000" dirty="0">
              <a:solidFill>
                <a:prstClr val="black"/>
              </a:solidFill>
              <a:latin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те (все, многие из тех)</a:t>
            </a:r>
            <a:r>
              <a:rPr lang="ru-RU" altLang="ru-RU" sz="2000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altLang="ru-RU" sz="2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+ глагол – сказуемое </a:t>
            </a:r>
            <a:r>
              <a:rPr lang="ru-RU" altLang="ru-RU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во множественном числе</a:t>
            </a:r>
            <a:endParaRPr lang="ru-RU" altLang="ru-RU" sz="2000" dirty="0">
              <a:solidFill>
                <a:prstClr val="black"/>
              </a:solidFill>
              <a:latin typeface="Arial" pitchFamily="34" charset="0"/>
            </a:endParaRPr>
          </a:p>
          <a:p>
            <a:pPr lvl="0" indent="2698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кто (тот, каждый из тех)</a:t>
            </a:r>
            <a:r>
              <a:rPr lang="ru-RU" altLang="ru-RU" sz="2000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altLang="ru-RU" sz="2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+ глагол – сказуемое </a:t>
            </a:r>
            <a:r>
              <a:rPr lang="ru-RU" altLang="ru-RU" sz="20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в единственном числе</a:t>
            </a:r>
            <a:endParaRPr lang="ru-RU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5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595194"/>
          </a:xfrm>
        </p:spPr>
        <p:txBody>
          <a:bodyPr>
            <a:noAutofit/>
          </a:bodyPr>
          <a:lstStyle/>
          <a:p>
            <a:r>
              <a:rPr lang="en-US" sz="2000" b="1" dirty="0"/>
              <a:t>I</a:t>
            </a:r>
            <a:r>
              <a:rPr lang="ru-RU" sz="2000" b="1" dirty="0"/>
              <a:t>. Нарушение связи между подлежащим и сказуемым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970555"/>
              </p:ext>
            </p:extLst>
          </p:nvPr>
        </p:nvGraphicFramePr>
        <p:xfrm>
          <a:off x="1043609" y="1412777"/>
          <a:ext cx="7056784" cy="428498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58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947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Неправильный вариант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1844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Студенчество выступили </a:t>
                      </a:r>
                      <a:r>
                        <a:rPr lang="ru-RU" sz="1800" dirty="0">
                          <a:effectLst/>
                        </a:rPr>
                        <a:t>против решения администрации университета.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Студенчество </a:t>
                      </a:r>
                      <a:r>
                        <a:rPr lang="ru-RU" sz="1800" u="sng">
                          <a:effectLst/>
                        </a:rPr>
                        <a:t>выступило</a:t>
                      </a:r>
                      <a:r>
                        <a:rPr lang="ru-RU" sz="1800">
                          <a:effectLst/>
                        </a:rPr>
                        <a:t> против решения администрации университета.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4056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Газета «Аргументы и факты» опубликовали </a:t>
                      </a:r>
                      <a:r>
                        <a:rPr lang="ru-RU" sz="1800" dirty="0">
                          <a:effectLst/>
                        </a:rPr>
                        <a:t>интересный материал.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Газета «Аргументы и факты» </a:t>
                      </a:r>
                      <a:r>
                        <a:rPr lang="ru-RU" sz="1800" u="sng" dirty="0">
                          <a:effectLst/>
                        </a:rPr>
                        <a:t>опубликовала</a:t>
                      </a:r>
                      <a:r>
                        <a:rPr lang="ru-RU" sz="1800" dirty="0">
                          <a:effectLst/>
                        </a:rPr>
                        <a:t> интересный материал.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645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МГТУ открыло </a:t>
                      </a:r>
                      <a:r>
                        <a:rPr lang="ru-RU" sz="1800" dirty="0">
                          <a:effectLst/>
                        </a:rPr>
                        <a:t>новый факультет.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МГТУ </a:t>
                      </a:r>
                      <a:r>
                        <a:rPr lang="ru-RU" sz="1800" u="sng" dirty="0">
                          <a:effectLst/>
                        </a:rPr>
                        <a:t>открыл</a:t>
                      </a:r>
                      <a:r>
                        <a:rPr lang="ru-RU" sz="1800" dirty="0">
                          <a:effectLst/>
                        </a:rPr>
                        <a:t> новый факультет.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4056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effectLst/>
                        </a:rPr>
                        <a:t>Ничто</a:t>
                      </a:r>
                      <a:r>
                        <a:rPr lang="ru-RU" sz="1800" dirty="0">
                          <a:effectLst/>
                        </a:rPr>
                        <a:t>, даже проливные дожди, </a:t>
                      </a:r>
                      <a:r>
                        <a:rPr lang="ru-RU" sz="1800" u="sng" dirty="0">
                          <a:effectLst/>
                        </a:rPr>
                        <a:t>не могли </a:t>
                      </a:r>
                      <a:r>
                        <a:rPr lang="ru-RU" sz="1800" dirty="0">
                          <a:effectLst/>
                        </a:rPr>
                        <a:t>помешать соревнованиям.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Ничто, даже проливные дожди, </a:t>
                      </a:r>
                      <a:r>
                        <a:rPr lang="ru-RU" sz="1800" u="sng" dirty="0">
                          <a:effectLst/>
                        </a:rPr>
                        <a:t>не могло</a:t>
                      </a:r>
                      <a:r>
                        <a:rPr lang="ru-RU" sz="1800" dirty="0">
                          <a:effectLst/>
                        </a:rPr>
                        <a:t> помешать соревнованиям.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96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900" b="1" dirty="0"/>
              <a:t>II</a:t>
            </a:r>
            <a:r>
              <a:rPr lang="ru-RU" sz="2900" b="1" dirty="0"/>
              <a:t>. Неправильное употребление падежной формы существительного </a:t>
            </a:r>
            <a:r>
              <a:rPr lang="ru-RU" sz="2900" b="1" u="sng" dirty="0"/>
              <a:t>с предлогом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344816" cy="424847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sz="2800" dirty="0"/>
              <a:t>Ищем </a:t>
            </a:r>
            <a:r>
              <a:rPr lang="ru-RU" sz="2800" b="1" dirty="0"/>
              <a:t>производные предлоги</a:t>
            </a:r>
            <a:r>
              <a:rPr lang="ru-RU" sz="2800" dirty="0"/>
              <a:t>, которые произошли от других частей речи: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благодаря, согласно, вопреки, наперекор, наперерез, подобно</a:t>
            </a:r>
            <a:endParaRPr lang="ru-RU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2800" dirty="0"/>
              <a:t>эти предлоги употребляются  с существительными </a:t>
            </a:r>
            <a:r>
              <a:rPr lang="ru-RU" sz="2800" b="1" dirty="0">
                <a:solidFill>
                  <a:srgbClr val="00B0F0"/>
                </a:solidFill>
              </a:rPr>
              <a:t>в дательном падеже</a:t>
            </a:r>
            <a:endParaRPr lang="ru-RU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73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b="1" dirty="0"/>
              <a:t>II</a:t>
            </a:r>
            <a:r>
              <a:rPr lang="ru-RU" sz="2600" b="1" dirty="0"/>
              <a:t>. Неправильное употребление падежной формы существительного </a:t>
            </a:r>
            <a:br>
              <a:rPr lang="ru-RU" sz="2600" b="1" dirty="0"/>
            </a:br>
            <a:r>
              <a:rPr lang="ru-RU" sz="2600" b="1" u="sng" dirty="0"/>
              <a:t>с предлогом</a:t>
            </a: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488454"/>
              </p:ext>
            </p:extLst>
          </p:nvPr>
        </p:nvGraphicFramePr>
        <p:xfrm>
          <a:off x="971600" y="2204865"/>
          <a:ext cx="7416823" cy="27845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60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6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Неправильный вариант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635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Согласно  распоряжени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я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effectLst/>
                        </a:rPr>
                        <a:t>согласно (чему?) распоряжени</a:t>
                      </a:r>
                      <a:r>
                        <a:rPr lang="ru-RU" sz="2000" u="sng" dirty="0">
                          <a:solidFill>
                            <a:srgbClr val="FF0000"/>
                          </a:solidFill>
                          <a:effectLst/>
                        </a:rPr>
                        <a:t>ю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858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Благодаря лечени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я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effectLst/>
                        </a:rPr>
                        <a:t>благодаря (чему?) лечени</a:t>
                      </a:r>
                      <a:r>
                        <a:rPr lang="ru-RU" sz="2000" u="sng" dirty="0">
                          <a:solidFill>
                            <a:srgbClr val="FF0000"/>
                          </a:solidFill>
                          <a:effectLst/>
                        </a:rPr>
                        <a:t>ю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284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dirty="0"/>
              <a:t>2. Ищем непроизводный </a:t>
            </a:r>
            <a:r>
              <a:rPr lang="ru-RU" sz="2600" b="1" dirty="0"/>
              <a:t>предлог</a:t>
            </a:r>
            <a:r>
              <a:rPr lang="ru-RU" sz="2600" dirty="0"/>
              <a:t> «</a:t>
            </a:r>
            <a:r>
              <a:rPr lang="ru-RU" sz="2600" b="1" dirty="0"/>
              <a:t>по»</a:t>
            </a:r>
            <a:r>
              <a:rPr lang="ru-RU" sz="2600" dirty="0"/>
              <a:t> в значении завершенного</a:t>
            </a:r>
            <a:r>
              <a:rPr lang="ru-RU" sz="2600" b="1" dirty="0"/>
              <a:t> </a:t>
            </a:r>
            <a:r>
              <a:rPr lang="ru-RU" sz="2600" dirty="0"/>
              <a:t>действия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352494"/>
              </p:ext>
            </p:extLst>
          </p:nvPr>
        </p:nvGraphicFramePr>
        <p:xfrm>
          <a:off x="971601" y="2132856"/>
          <a:ext cx="7272808" cy="3456384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3398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4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47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Неправильный вариант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Правильный вариант – П.П.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648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 приезд</a:t>
                      </a:r>
                      <a:r>
                        <a:rPr lang="ru-RU" sz="1800" dirty="0">
                          <a:solidFill>
                            <a:srgbClr val="00B0F0"/>
                          </a:solidFill>
                          <a:effectLst/>
                        </a:rPr>
                        <a:t>у</a:t>
                      </a:r>
                      <a:r>
                        <a:rPr lang="ru-RU" sz="1800" dirty="0">
                          <a:effectLst/>
                        </a:rPr>
                        <a:t> в столицу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solidFill>
                            <a:schemeClr val="accent5"/>
                          </a:solidFill>
                          <a:effectLst/>
                        </a:rPr>
                        <a:t>по приезде</a:t>
                      </a:r>
                      <a:r>
                        <a:rPr lang="ru-RU" sz="1800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в столицу (после приезда)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94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 окончани</a:t>
                      </a:r>
                      <a:r>
                        <a:rPr lang="ru-RU" sz="1800" dirty="0">
                          <a:solidFill>
                            <a:srgbClr val="00B0F0"/>
                          </a:solidFill>
                          <a:effectLst/>
                        </a:rPr>
                        <a:t>ю</a:t>
                      </a:r>
                      <a:r>
                        <a:rPr lang="ru-RU" sz="1800" dirty="0">
                          <a:effectLst/>
                        </a:rPr>
                        <a:t> школы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solidFill>
                            <a:schemeClr val="accent5"/>
                          </a:solidFill>
                          <a:effectLst/>
                        </a:rPr>
                        <a:t>по окончании</a:t>
                      </a:r>
                      <a:r>
                        <a:rPr lang="ru-RU" sz="1800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школы (после окончания)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47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 завершени</a:t>
                      </a:r>
                      <a:r>
                        <a:rPr lang="ru-RU" sz="1800" dirty="0">
                          <a:solidFill>
                            <a:srgbClr val="00B0F0"/>
                          </a:solidFill>
                          <a:effectLst/>
                        </a:rPr>
                        <a:t>ю</a:t>
                      </a:r>
                      <a:r>
                        <a:rPr lang="ru-RU" sz="1800" dirty="0">
                          <a:effectLst/>
                        </a:rPr>
                        <a:t> работы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>
                          <a:solidFill>
                            <a:schemeClr val="accent5"/>
                          </a:solidFill>
                          <a:effectLst/>
                        </a:rPr>
                        <a:t>по завершении</a:t>
                      </a:r>
                      <a:r>
                        <a:rPr lang="ru-RU" sz="1800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работы 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326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b="1" dirty="0"/>
              <a:t>III</a:t>
            </a:r>
            <a:r>
              <a:rPr lang="ru-RU" sz="2600" b="1" dirty="0"/>
              <a:t>. Нарушение в построении предложения с несогласованным приложением</a:t>
            </a:r>
            <a:br>
              <a:rPr lang="ru-RU" sz="2600" dirty="0"/>
            </a:b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507638"/>
              </p:ext>
            </p:extLst>
          </p:nvPr>
        </p:nvGraphicFramePr>
        <p:xfrm>
          <a:off x="1043609" y="2132858"/>
          <a:ext cx="7200800" cy="32284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56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3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     Неправильный вариант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264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 романе 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</a:rPr>
                        <a:t>«Войне и мире»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 романе </a:t>
                      </a:r>
                      <a:r>
                        <a:rPr lang="ru-RU" sz="2200" u="sng" dirty="0">
                          <a:effectLst/>
                        </a:rPr>
                        <a:t>«Война и мир»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264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 рассказе 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</a:rPr>
                        <a:t>«Судьбе человека»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 рассказе </a:t>
                      </a:r>
                      <a:r>
                        <a:rPr lang="ru-RU" sz="2200" u="sng" dirty="0">
                          <a:effectLst/>
                        </a:rPr>
                        <a:t>«Судьба человека»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8606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 стихотворении </a:t>
                      </a:r>
                      <a:r>
                        <a:rPr lang="ru-RU" sz="2200" dirty="0">
                          <a:solidFill>
                            <a:srgbClr val="FF0000"/>
                          </a:solidFill>
                          <a:effectLst/>
                        </a:rPr>
                        <a:t>«Незнакомке» </a:t>
                      </a:r>
                      <a:endParaRPr lang="ru-RU" sz="2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В стихотворении </a:t>
                      </a:r>
                      <a:r>
                        <a:rPr lang="ru-RU" sz="2200" u="sng" dirty="0">
                          <a:effectLst/>
                        </a:rPr>
                        <a:t>«Незнакомка»</a:t>
                      </a:r>
                      <a:endParaRPr lang="ru-RU" sz="2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241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6965245" cy="1202485"/>
          </a:xfrm>
        </p:spPr>
        <p:txBody>
          <a:bodyPr>
            <a:normAutofit/>
          </a:bodyPr>
          <a:lstStyle/>
          <a:p>
            <a:r>
              <a:rPr lang="en-US" sz="2600" b="1" dirty="0"/>
              <a:t>IV</a:t>
            </a:r>
            <a:r>
              <a:rPr lang="ru-RU" sz="2600" b="1" dirty="0"/>
              <a:t>. Ошибка в построении предложения с однородными членами</a:t>
            </a:r>
            <a:endParaRPr lang="ru-RU" sz="2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227857"/>
              </p:ext>
            </p:extLst>
          </p:nvPr>
        </p:nvGraphicFramePr>
        <p:xfrm>
          <a:off x="827585" y="2564904"/>
          <a:ext cx="7272808" cy="30862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99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3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95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     Неправильный вариант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245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В секцию по дзюдо ходили </a:t>
                      </a:r>
                      <a:r>
                        <a:rPr lang="ru-RU" sz="2100" i="1" dirty="0">
                          <a:solidFill>
                            <a:srgbClr val="FF0000"/>
                          </a:solidFill>
                          <a:effectLst/>
                        </a:rPr>
                        <a:t>не только </a:t>
                      </a:r>
                      <a:r>
                        <a:rPr lang="ru-RU" sz="2100" dirty="0">
                          <a:effectLst/>
                        </a:rPr>
                        <a:t>мальчики, </a:t>
                      </a:r>
                      <a:r>
                        <a:rPr lang="ru-RU" sz="2100" i="1" dirty="0">
                          <a:solidFill>
                            <a:srgbClr val="FF0000"/>
                          </a:solidFill>
                          <a:effectLst/>
                        </a:rPr>
                        <a:t>а также </a:t>
                      </a:r>
                      <a:r>
                        <a:rPr lang="ru-RU" sz="2100" dirty="0">
                          <a:effectLst/>
                        </a:rPr>
                        <a:t>девочки.</a:t>
                      </a:r>
                      <a:endParaRPr lang="ru-RU" sz="2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В секцию по дзюдо ходили </a:t>
                      </a:r>
                      <a:r>
                        <a:rPr lang="ru-RU" sz="2100" u="sng" dirty="0">
                          <a:effectLst/>
                        </a:rPr>
                        <a:t>не только</a:t>
                      </a:r>
                      <a:r>
                        <a:rPr lang="ru-RU" sz="2100" dirty="0">
                          <a:effectLst/>
                        </a:rPr>
                        <a:t> мальчики, </a:t>
                      </a:r>
                      <a:r>
                        <a:rPr lang="ru-RU" sz="2100" u="sng" dirty="0">
                          <a:effectLst/>
                        </a:rPr>
                        <a:t>но и</a:t>
                      </a:r>
                      <a:r>
                        <a:rPr lang="ru-RU" sz="2100" dirty="0">
                          <a:effectLst/>
                        </a:rPr>
                        <a:t> девочки.</a:t>
                      </a:r>
                      <a:endParaRPr lang="ru-RU" sz="2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6099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В секцию по дзюдо ходили </a:t>
                      </a:r>
                      <a:r>
                        <a:rPr lang="ru-RU" sz="2100" i="1" dirty="0">
                          <a:solidFill>
                            <a:srgbClr val="FF0000"/>
                          </a:solidFill>
                          <a:effectLst/>
                        </a:rPr>
                        <a:t>не только </a:t>
                      </a:r>
                      <a:r>
                        <a:rPr lang="ru-RU" sz="2100" dirty="0">
                          <a:effectLst/>
                        </a:rPr>
                        <a:t>мальчики, </a:t>
                      </a:r>
                      <a:r>
                        <a:rPr lang="ru-RU" sz="2100" i="1" dirty="0">
                          <a:solidFill>
                            <a:srgbClr val="FF0000"/>
                          </a:solidFill>
                          <a:effectLst/>
                        </a:rPr>
                        <a:t>но</a:t>
                      </a:r>
                      <a:r>
                        <a:rPr lang="ru-RU" sz="2100" dirty="0">
                          <a:effectLst/>
                        </a:rPr>
                        <a:t> девочки.</a:t>
                      </a:r>
                      <a:endParaRPr lang="ru-RU" sz="2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В секцию по дзюдо ходили </a:t>
                      </a:r>
                      <a:r>
                        <a:rPr lang="ru-RU" sz="2100" u="sng" dirty="0">
                          <a:effectLst/>
                        </a:rPr>
                        <a:t>не только</a:t>
                      </a:r>
                      <a:r>
                        <a:rPr lang="ru-RU" sz="2100" dirty="0">
                          <a:effectLst/>
                        </a:rPr>
                        <a:t> мальчики, </a:t>
                      </a:r>
                      <a:r>
                        <a:rPr lang="ru-RU" sz="2100" u="sng" dirty="0">
                          <a:effectLst/>
                        </a:rPr>
                        <a:t>но и</a:t>
                      </a:r>
                      <a:r>
                        <a:rPr lang="ru-RU" sz="2100" dirty="0">
                          <a:effectLst/>
                        </a:rPr>
                        <a:t> девочки.</a:t>
                      </a:r>
                      <a:endParaRPr lang="ru-RU" sz="2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27584" y="1883822"/>
            <a:ext cx="7344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 Ошибка в предложении с однородными членами, соединенными повторяющимися союзами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«не только…, но и…», «как…, так и…»: 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27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IV</a:t>
            </a:r>
            <a:r>
              <a:rPr lang="ru-RU" sz="2800" b="1" dirty="0"/>
              <a:t>. Ошибка в построении предложения с однородными членами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489143"/>
              </p:ext>
            </p:extLst>
          </p:nvPr>
        </p:nvGraphicFramePr>
        <p:xfrm>
          <a:off x="899593" y="2204864"/>
          <a:ext cx="7488832" cy="36724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05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4326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     Неправильный вариант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Правильный вариант</a:t>
                      </a:r>
                      <a:endParaRPr lang="ru-RU" sz="13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8082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</a:rPr>
                        <a:t>Для нас как </a:t>
                      </a:r>
                      <a:r>
                        <a:rPr lang="ru-RU" sz="2600" i="1" dirty="0">
                          <a:solidFill>
                            <a:srgbClr val="FF0000"/>
                          </a:solidFill>
                          <a:effectLst/>
                        </a:rPr>
                        <a:t>интересен</a:t>
                      </a:r>
                      <a:r>
                        <a:rPr lang="ru-RU" sz="2600" dirty="0">
                          <a:effectLst/>
                        </a:rPr>
                        <a:t> образ Раскольникова, </a:t>
                      </a:r>
                      <a:r>
                        <a:rPr lang="ru-RU" sz="2600" i="1" dirty="0">
                          <a:solidFill>
                            <a:srgbClr val="FF0000"/>
                          </a:solidFill>
                          <a:effectLst/>
                        </a:rPr>
                        <a:t>так и образ</a:t>
                      </a:r>
                      <a:r>
                        <a:rPr lang="ru-RU" sz="2600" dirty="0">
                          <a:effectLst/>
                        </a:rPr>
                        <a:t> Сони Мармеладовой.</a:t>
                      </a:r>
                      <a:endParaRPr lang="ru-RU" sz="26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dirty="0">
                          <a:effectLst/>
                        </a:rPr>
                        <a:t>Для нас интересен </a:t>
                      </a:r>
                      <a:r>
                        <a:rPr lang="ru-RU" sz="2600" u="sng" dirty="0">
                          <a:effectLst/>
                        </a:rPr>
                        <a:t>как образ</a:t>
                      </a:r>
                      <a:r>
                        <a:rPr lang="ru-RU" sz="2600" dirty="0">
                          <a:effectLst/>
                        </a:rPr>
                        <a:t> Раскольникова, </a:t>
                      </a:r>
                      <a:r>
                        <a:rPr lang="ru-RU" sz="2600" u="sng" dirty="0">
                          <a:effectLst/>
                        </a:rPr>
                        <a:t>так и образ</a:t>
                      </a:r>
                      <a:r>
                        <a:rPr lang="ru-RU" sz="2600" dirty="0">
                          <a:effectLst/>
                        </a:rPr>
                        <a:t> Сони Мармеладовой.</a:t>
                      </a:r>
                      <a:endParaRPr lang="ru-RU" sz="2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80" marR="648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502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987</TotalTime>
  <Words>1137</Words>
  <Application>Microsoft Office PowerPoint</Application>
  <PresentationFormat>Экран (4:3)</PresentationFormat>
  <Paragraphs>130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Brush Script MT</vt:lpstr>
      <vt:lpstr>Constantia</vt:lpstr>
      <vt:lpstr>Franklin Gothic Book</vt:lpstr>
      <vt:lpstr>Rage Italic</vt:lpstr>
      <vt:lpstr>Times New Roman</vt:lpstr>
      <vt:lpstr>Кнопка</vt:lpstr>
      <vt:lpstr>Задание 8</vt:lpstr>
      <vt:lpstr>I. Нарушение связи между подлежащим и сказуемым </vt:lpstr>
      <vt:lpstr>I. Нарушение связи между подлежащим и сказуемым</vt:lpstr>
      <vt:lpstr>II. Неправильное употребление падежной формы существительного с предлогом </vt:lpstr>
      <vt:lpstr>II. Неправильное употребление падежной формы существительного  с предлогом</vt:lpstr>
      <vt:lpstr>2. Ищем непроизводный предлог «по» в значении завершенного действия</vt:lpstr>
      <vt:lpstr>III. Нарушение в построении предложения с несогласованным приложением </vt:lpstr>
      <vt:lpstr>IV. Ошибка в построении предложения с однородными членами</vt:lpstr>
      <vt:lpstr>IV. Ошибка в построении предложения с однородными членами</vt:lpstr>
      <vt:lpstr>2. Ошибка в предложении с однородными членами, соединенными соединительным союзом «И». </vt:lpstr>
      <vt:lpstr>V. Неправильное построение предложения с косвенной речью </vt:lpstr>
      <vt:lpstr>VI. Нарушение в построении предложений с деепричастным оборотом  </vt:lpstr>
      <vt:lpstr>VII. Нарушение в построении предложений с причастным оборотом </vt:lpstr>
      <vt:lpstr>VIII. Нарушение в построении сложноподчиненных предложений </vt:lpstr>
      <vt:lpstr>IX. Ошибки, связанные с нарушением видовременной соотнесенности глагольных форм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7</dc:title>
  <dc:creator>User</dc:creator>
  <cp:lastModifiedBy>Пользователь</cp:lastModifiedBy>
  <cp:revision>8</cp:revision>
  <dcterms:created xsi:type="dcterms:W3CDTF">2016-10-27T14:20:45Z</dcterms:created>
  <dcterms:modified xsi:type="dcterms:W3CDTF">2022-09-28T12:35:52Z</dcterms:modified>
</cp:coreProperties>
</file>