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8" r:id="rId3"/>
    <p:sldId id="265" r:id="rId4"/>
    <p:sldId id="272" r:id="rId5"/>
    <p:sldId id="281" r:id="rId6"/>
    <p:sldId id="266" r:id="rId7"/>
    <p:sldId id="282" r:id="rId8"/>
    <p:sldId id="284" r:id="rId9"/>
    <p:sldId id="286" r:id="rId10"/>
    <p:sldId id="267" r:id="rId11"/>
    <p:sldId id="283" r:id="rId12"/>
    <p:sldId id="269" r:id="rId13"/>
    <p:sldId id="273" r:id="rId14"/>
    <p:sldId id="278" r:id="rId15"/>
    <p:sldId id="256" r:id="rId16"/>
    <p:sldId id="258" r:id="rId17"/>
    <p:sldId id="260" r:id="rId18"/>
    <p:sldId id="261" r:id="rId19"/>
    <p:sldId id="262" r:id="rId20"/>
    <p:sldId id="263" r:id="rId21"/>
    <p:sldId id="264"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B559BAD-50E3-4D53-9AC1-36BCA15F0970}" type="datetimeFigureOut">
              <a:rPr lang="ru-RU" smtClean="0"/>
              <a:pPr/>
              <a:t>28.09.2022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AB7885-2613-434B-9622-533F35BD397F}" type="slidenum">
              <a:rPr lang="ru-RU" smtClean="0"/>
              <a:pPr/>
              <a:t>‹#›</a:t>
            </a:fld>
            <a:endParaRPr lang="ru-RU"/>
          </a:p>
        </p:txBody>
      </p:sp>
    </p:spTree>
    <p:extLst>
      <p:ext uri="{BB962C8B-B14F-4D97-AF65-F5344CB8AC3E}">
        <p14:creationId xmlns:p14="http://schemas.microsoft.com/office/powerpoint/2010/main" val="4160676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B559BAD-50E3-4D53-9AC1-36BCA15F0970}" type="datetimeFigureOut">
              <a:rPr lang="ru-RU" smtClean="0"/>
              <a:pPr/>
              <a:t>28.09.2022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AB7885-2613-434B-9622-533F35BD397F}" type="slidenum">
              <a:rPr lang="ru-RU" smtClean="0"/>
              <a:pPr/>
              <a:t>‹#›</a:t>
            </a:fld>
            <a:endParaRPr lang="ru-RU"/>
          </a:p>
        </p:txBody>
      </p:sp>
    </p:spTree>
    <p:extLst>
      <p:ext uri="{BB962C8B-B14F-4D97-AF65-F5344CB8AC3E}">
        <p14:creationId xmlns:p14="http://schemas.microsoft.com/office/powerpoint/2010/main" val="1582228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B559BAD-50E3-4D53-9AC1-36BCA15F0970}" type="datetimeFigureOut">
              <a:rPr lang="ru-RU" smtClean="0"/>
              <a:pPr/>
              <a:t>28.09.2022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AB7885-2613-434B-9622-533F35BD397F}" type="slidenum">
              <a:rPr lang="ru-RU" smtClean="0"/>
              <a:pPr/>
              <a:t>‹#›</a:t>
            </a:fld>
            <a:endParaRPr lang="ru-RU"/>
          </a:p>
        </p:txBody>
      </p:sp>
    </p:spTree>
    <p:extLst>
      <p:ext uri="{BB962C8B-B14F-4D97-AF65-F5344CB8AC3E}">
        <p14:creationId xmlns:p14="http://schemas.microsoft.com/office/powerpoint/2010/main" val="1403244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B559BAD-50E3-4D53-9AC1-36BCA15F0970}" type="datetimeFigureOut">
              <a:rPr lang="ru-RU" smtClean="0"/>
              <a:pPr/>
              <a:t>28.09.2022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AB7885-2613-434B-9622-533F35BD397F}" type="slidenum">
              <a:rPr lang="ru-RU" smtClean="0"/>
              <a:pPr/>
              <a:t>‹#›</a:t>
            </a:fld>
            <a:endParaRPr lang="ru-RU"/>
          </a:p>
        </p:txBody>
      </p:sp>
    </p:spTree>
    <p:extLst>
      <p:ext uri="{BB962C8B-B14F-4D97-AF65-F5344CB8AC3E}">
        <p14:creationId xmlns:p14="http://schemas.microsoft.com/office/powerpoint/2010/main" val="914580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B559BAD-50E3-4D53-9AC1-36BCA15F0970}" type="datetimeFigureOut">
              <a:rPr lang="ru-RU" smtClean="0"/>
              <a:pPr/>
              <a:t>28.09.2022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7AB7885-2613-434B-9622-533F35BD397F}" type="slidenum">
              <a:rPr lang="ru-RU" smtClean="0"/>
              <a:pPr/>
              <a:t>‹#›</a:t>
            </a:fld>
            <a:endParaRPr lang="ru-RU"/>
          </a:p>
        </p:txBody>
      </p:sp>
    </p:spTree>
    <p:extLst>
      <p:ext uri="{BB962C8B-B14F-4D97-AF65-F5344CB8AC3E}">
        <p14:creationId xmlns:p14="http://schemas.microsoft.com/office/powerpoint/2010/main" val="1799443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B559BAD-50E3-4D53-9AC1-36BCA15F0970}" type="datetimeFigureOut">
              <a:rPr lang="ru-RU" smtClean="0"/>
              <a:pPr/>
              <a:t>28.09.2022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AB7885-2613-434B-9622-533F35BD397F}" type="slidenum">
              <a:rPr lang="ru-RU" smtClean="0"/>
              <a:pPr/>
              <a:t>‹#›</a:t>
            </a:fld>
            <a:endParaRPr lang="ru-RU"/>
          </a:p>
        </p:txBody>
      </p:sp>
    </p:spTree>
    <p:extLst>
      <p:ext uri="{BB962C8B-B14F-4D97-AF65-F5344CB8AC3E}">
        <p14:creationId xmlns:p14="http://schemas.microsoft.com/office/powerpoint/2010/main" val="3210502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B559BAD-50E3-4D53-9AC1-36BCA15F0970}" type="datetimeFigureOut">
              <a:rPr lang="ru-RU" smtClean="0"/>
              <a:pPr/>
              <a:t>28.09.2022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7AB7885-2613-434B-9622-533F35BD397F}" type="slidenum">
              <a:rPr lang="ru-RU" smtClean="0"/>
              <a:pPr/>
              <a:t>‹#›</a:t>
            </a:fld>
            <a:endParaRPr lang="ru-RU"/>
          </a:p>
        </p:txBody>
      </p:sp>
    </p:spTree>
    <p:extLst>
      <p:ext uri="{BB962C8B-B14F-4D97-AF65-F5344CB8AC3E}">
        <p14:creationId xmlns:p14="http://schemas.microsoft.com/office/powerpoint/2010/main" val="2796345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B559BAD-50E3-4D53-9AC1-36BCA15F0970}" type="datetimeFigureOut">
              <a:rPr lang="ru-RU" smtClean="0"/>
              <a:pPr/>
              <a:t>28.09.2022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7AB7885-2613-434B-9622-533F35BD397F}" type="slidenum">
              <a:rPr lang="ru-RU" smtClean="0"/>
              <a:pPr/>
              <a:t>‹#›</a:t>
            </a:fld>
            <a:endParaRPr lang="ru-RU"/>
          </a:p>
        </p:txBody>
      </p:sp>
    </p:spTree>
    <p:extLst>
      <p:ext uri="{BB962C8B-B14F-4D97-AF65-F5344CB8AC3E}">
        <p14:creationId xmlns:p14="http://schemas.microsoft.com/office/powerpoint/2010/main" val="2430425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B559BAD-50E3-4D53-9AC1-36BCA15F0970}" type="datetimeFigureOut">
              <a:rPr lang="ru-RU" smtClean="0"/>
              <a:pPr/>
              <a:t>28.09.2022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7AB7885-2613-434B-9622-533F35BD397F}" type="slidenum">
              <a:rPr lang="ru-RU" smtClean="0"/>
              <a:pPr/>
              <a:t>‹#›</a:t>
            </a:fld>
            <a:endParaRPr lang="ru-RU"/>
          </a:p>
        </p:txBody>
      </p:sp>
    </p:spTree>
    <p:extLst>
      <p:ext uri="{BB962C8B-B14F-4D97-AF65-F5344CB8AC3E}">
        <p14:creationId xmlns:p14="http://schemas.microsoft.com/office/powerpoint/2010/main" val="2212066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B559BAD-50E3-4D53-9AC1-36BCA15F0970}" type="datetimeFigureOut">
              <a:rPr lang="ru-RU" smtClean="0"/>
              <a:pPr/>
              <a:t>28.09.2022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AB7885-2613-434B-9622-533F35BD397F}" type="slidenum">
              <a:rPr lang="ru-RU" smtClean="0"/>
              <a:pPr/>
              <a:t>‹#›</a:t>
            </a:fld>
            <a:endParaRPr lang="ru-RU"/>
          </a:p>
        </p:txBody>
      </p:sp>
    </p:spTree>
    <p:extLst>
      <p:ext uri="{BB962C8B-B14F-4D97-AF65-F5344CB8AC3E}">
        <p14:creationId xmlns:p14="http://schemas.microsoft.com/office/powerpoint/2010/main" val="842889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B559BAD-50E3-4D53-9AC1-36BCA15F0970}" type="datetimeFigureOut">
              <a:rPr lang="ru-RU" smtClean="0"/>
              <a:pPr/>
              <a:t>28.09.2022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7AB7885-2613-434B-9622-533F35BD397F}" type="slidenum">
              <a:rPr lang="ru-RU" smtClean="0"/>
              <a:pPr/>
              <a:t>‹#›</a:t>
            </a:fld>
            <a:endParaRPr lang="ru-RU"/>
          </a:p>
        </p:txBody>
      </p:sp>
    </p:spTree>
    <p:extLst>
      <p:ext uri="{BB962C8B-B14F-4D97-AF65-F5344CB8AC3E}">
        <p14:creationId xmlns:p14="http://schemas.microsoft.com/office/powerpoint/2010/main" val="1586273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559BAD-50E3-4D53-9AC1-36BCA15F0970}" type="datetimeFigureOut">
              <a:rPr lang="ru-RU" smtClean="0"/>
              <a:pPr/>
              <a:t>28.09.2022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B7885-2613-434B-9622-533F35BD397F}" type="slidenum">
              <a:rPr lang="ru-RU" smtClean="0"/>
              <a:pPr/>
              <a:t>‹#›</a:t>
            </a:fld>
            <a:endParaRPr lang="ru-RU"/>
          </a:p>
        </p:txBody>
      </p:sp>
    </p:spTree>
    <p:extLst>
      <p:ext uri="{BB962C8B-B14F-4D97-AF65-F5344CB8AC3E}">
        <p14:creationId xmlns:p14="http://schemas.microsoft.com/office/powerpoint/2010/main" val="1529788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4800" b="1" dirty="0">
                <a:solidFill>
                  <a:srgbClr val="FF0000"/>
                </a:solidFill>
              </a:rPr>
              <a:t>Материалы для подготовки </a:t>
            </a:r>
            <a:br>
              <a:rPr lang="ru-RU" sz="4800" b="1" dirty="0">
                <a:solidFill>
                  <a:srgbClr val="FF0000"/>
                </a:solidFill>
              </a:rPr>
            </a:br>
            <a:r>
              <a:rPr lang="ru-RU" sz="4800" b="1" dirty="0">
                <a:solidFill>
                  <a:srgbClr val="FF0000"/>
                </a:solidFill>
              </a:rPr>
              <a:t>к 21 заданию ЕГЭ 20</a:t>
            </a:r>
            <a:r>
              <a:rPr lang="en-US" sz="4800" b="1">
                <a:solidFill>
                  <a:srgbClr val="FF0000"/>
                </a:solidFill>
              </a:rPr>
              <a:t>22</a:t>
            </a:r>
            <a:r>
              <a:rPr lang="ru-RU" sz="4800" b="1">
                <a:solidFill>
                  <a:srgbClr val="FF0000"/>
                </a:solidFill>
              </a:rPr>
              <a:t> </a:t>
            </a:r>
            <a:r>
              <a:rPr lang="ru-RU" sz="4800" b="1" dirty="0">
                <a:solidFill>
                  <a:srgbClr val="FF0000"/>
                </a:solidFill>
              </a:rPr>
              <a:t>года</a:t>
            </a:r>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3581133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832640"/>
          </a:xfrm>
          <a:prstGeom prst="rect">
            <a:avLst/>
          </a:prstGeom>
        </p:spPr>
        <p:txBody>
          <a:bodyPr wrap="square">
            <a:spAutoFit/>
          </a:bodyPr>
          <a:lstStyle/>
          <a:p>
            <a:r>
              <a:rPr lang="ru-RU" sz="2300" b="1" dirty="0">
                <a:solidFill>
                  <a:srgbClr val="FF0000"/>
                </a:solidFill>
              </a:rPr>
              <a:t>Двоеточие ставится, если есть</a:t>
            </a:r>
          </a:p>
          <a:p>
            <a:r>
              <a:rPr lang="ru-RU" sz="2300" dirty="0"/>
              <a:t>обобщающее слово перед однородными членами: Все собаки мной описаны: </a:t>
            </a:r>
            <a:r>
              <a:rPr lang="ru-RU" sz="2300" dirty="0" err="1"/>
              <a:t>Ярик</a:t>
            </a:r>
            <a:r>
              <a:rPr lang="ru-RU" sz="2300" dirty="0"/>
              <a:t>, Кента,  </a:t>
            </a:r>
            <a:r>
              <a:rPr lang="ru-RU" sz="2300" dirty="0" err="1"/>
              <a:t>Нерлъ</a:t>
            </a:r>
            <a:r>
              <a:rPr lang="ru-RU" sz="2300" dirty="0"/>
              <a:t>,  Дубец, Соловей. (М. Пришвин)</a:t>
            </a:r>
          </a:p>
          <a:p>
            <a:r>
              <a:rPr lang="ru-RU" sz="2300" b="1" dirty="0">
                <a:solidFill>
                  <a:srgbClr val="FF0000"/>
                </a:solidFill>
              </a:rPr>
              <a:t>Двоеточие</a:t>
            </a:r>
          </a:p>
          <a:p>
            <a:r>
              <a:rPr lang="ru-RU" sz="2300" b="1" dirty="0"/>
              <a:t>в бессоюзном сложном предложении: </a:t>
            </a:r>
            <a:r>
              <a:rPr lang="ru-RU" sz="2300" dirty="0"/>
              <a:t>Однако сомневаться не приходилось: львиные следы вперемежку с газельими </a:t>
            </a:r>
            <a:r>
              <a:rPr lang="ru-RU" sz="2300" dirty="0" err="1"/>
              <a:t>отчѐтливо</a:t>
            </a:r>
            <a:r>
              <a:rPr lang="ru-RU" sz="2300" dirty="0"/>
              <a:t> виднелись на утоптанной площадке у выкорчеванного дерева. </a:t>
            </a:r>
          </a:p>
          <a:p>
            <a:r>
              <a:rPr lang="ru-RU" sz="2300" dirty="0"/>
              <a:t>(Н. Гумилев)</a:t>
            </a:r>
          </a:p>
          <a:p>
            <a:r>
              <a:rPr lang="ru-RU" sz="2300" b="1" dirty="0">
                <a:solidFill>
                  <a:srgbClr val="000000"/>
                </a:solidFill>
                <a:latin typeface="Noto Serif"/>
              </a:rPr>
              <a:t>Части разделяются двоеточием:</a:t>
            </a:r>
            <a:endParaRPr lang="ru-RU" sz="2300" dirty="0">
              <a:solidFill>
                <a:srgbClr val="000000"/>
              </a:solidFill>
              <a:latin typeface="Noto Serif"/>
            </a:endParaRPr>
          </a:p>
          <a:p>
            <a:pPr>
              <a:buFont typeface="+mj-lt"/>
              <a:buAutoNum type="arabicPeriod"/>
            </a:pPr>
            <a:r>
              <a:rPr lang="ru-RU" sz="2300" dirty="0">
                <a:solidFill>
                  <a:srgbClr val="000000"/>
                </a:solidFill>
                <a:latin typeface="Noto Serif"/>
              </a:rPr>
              <a:t>Вторая часть СП поясняет первую, раскрывает её содержание (можно вставить союз А ИМЕННО). </a:t>
            </a:r>
            <a:r>
              <a:rPr lang="ru-RU" sz="2300" i="1" dirty="0">
                <a:solidFill>
                  <a:srgbClr val="000000"/>
                </a:solidFill>
                <a:latin typeface="Noto Serif"/>
              </a:rPr>
              <a:t>Мать наказала сына: она не пустила его гулять.</a:t>
            </a:r>
            <a:endParaRPr lang="ru-RU" sz="2300" dirty="0">
              <a:solidFill>
                <a:srgbClr val="000000"/>
              </a:solidFill>
              <a:latin typeface="Noto Serif"/>
            </a:endParaRPr>
          </a:p>
          <a:p>
            <a:pPr>
              <a:buFont typeface="+mj-lt"/>
              <a:buAutoNum type="arabicPeriod"/>
            </a:pPr>
            <a:r>
              <a:rPr lang="ru-RU" sz="2300" dirty="0">
                <a:solidFill>
                  <a:srgbClr val="000000"/>
                </a:solidFill>
                <a:latin typeface="Noto Serif"/>
              </a:rPr>
              <a:t>Вторая часть дополняет первую (можно вставить союз ЧТО или слова И УВИДЕЛ, ЧТО; И УСЛЫШАЛ, ЧТО; И ПОНЯЛ, ЧТО и т.д.). </a:t>
            </a:r>
            <a:r>
              <a:rPr lang="ru-RU" sz="2300" i="1" dirty="0">
                <a:solidFill>
                  <a:srgbClr val="000000"/>
                </a:solidFill>
                <a:latin typeface="Noto Serif"/>
              </a:rPr>
              <a:t>Мать посмотрела в окно: малыш катался на качелях.</a:t>
            </a:r>
            <a:endParaRPr lang="ru-RU" sz="2300" dirty="0">
              <a:solidFill>
                <a:srgbClr val="000000"/>
              </a:solidFill>
              <a:latin typeface="Noto Serif"/>
            </a:endParaRPr>
          </a:p>
          <a:p>
            <a:pPr>
              <a:buFont typeface="+mj-lt"/>
              <a:buAutoNum type="arabicPeriod"/>
            </a:pPr>
            <a:r>
              <a:rPr lang="ru-RU" sz="2300" dirty="0">
                <a:solidFill>
                  <a:srgbClr val="000000"/>
                </a:solidFill>
                <a:latin typeface="Noto Serif"/>
              </a:rPr>
              <a:t>Вторая часть указывает причину того, о чём говорится в первой (можно вставить союз ПОТОМУ ЧТО). </a:t>
            </a:r>
            <a:r>
              <a:rPr lang="ru-RU" sz="2300" i="1" dirty="0">
                <a:solidFill>
                  <a:srgbClr val="000000"/>
                </a:solidFill>
                <a:latin typeface="Noto Serif"/>
              </a:rPr>
              <a:t>Мать была расстроена: ребёнок сказал ей неправду</a:t>
            </a:r>
            <a:r>
              <a:rPr lang="ru-RU" sz="2400" i="1" dirty="0">
                <a:solidFill>
                  <a:srgbClr val="000000"/>
                </a:solidFill>
                <a:latin typeface="Noto Serif"/>
              </a:rPr>
              <a:t>.</a:t>
            </a:r>
            <a:endParaRPr lang="ru-RU" sz="2400" dirty="0">
              <a:solidFill>
                <a:srgbClr val="000000"/>
              </a:solidFill>
              <a:latin typeface="Noto Serif"/>
            </a:endParaRPr>
          </a:p>
          <a:p>
            <a:endParaRPr lang="ru-RU" sz="2300" dirty="0"/>
          </a:p>
        </p:txBody>
      </p:sp>
    </p:spTree>
    <p:extLst>
      <p:ext uri="{BB962C8B-B14F-4D97-AF65-F5344CB8AC3E}">
        <p14:creationId xmlns:p14="http://schemas.microsoft.com/office/powerpoint/2010/main" val="3474686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332656"/>
            <a:ext cx="8280920" cy="6109365"/>
          </a:xfrm>
          <a:prstGeom prst="rect">
            <a:avLst/>
          </a:prstGeom>
        </p:spPr>
        <p:txBody>
          <a:bodyPr wrap="square">
            <a:spAutoFit/>
          </a:bodyPr>
          <a:lstStyle/>
          <a:p>
            <a:pPr lvl="0"/>
            <a:r>
              <a:rPr lang="ru-RU" sz="2300" b="1" dirty="0">
                <a:solidFill>
                  <a:srgbClr val="FF0000"/>
                </a:solidFill>
              </a:rPr>
              <a:t>Скобки ставятся, если есть вводные или вставные конструкции: </a:t>
            </a:r>
            <a:r>
              <a:rPr lang="ru-RU" sz="2300" dirty="0">
                <a:solidFill>
                  <a:prstClr val="black"/>
                </a:solidFill>
              </a:rPr>
              <a:t>В полночь кто-то долго и упорно добирался к нему в будку стрелочника, вначале прямо по шпалам, потом, с появлением встречного поезда впереди, скатившись вниз с откоса, пробивался, как в пургу, заслоняясь руками от пыли и ветра, выносимых шквалом из-под скоростного товарняка (то следовал </a:t>
            </a:r>
            <a:r>
              <a:rPr lang="ru-RU" sz="2300" dirty="0" err="1">
                <a:solidFill>
                  <a:prstClr val="black"/>
                </a:solidFill>
              </a:rPr>
              <a:t>зелѐной</a:t>
            </a:r>
            <a:r>
              <a:rPr lang="ru-RU" sz="2300" dirty="0">
                <a:solidFill>
                  <a:prstClr val="black"/>
                </a:solidFill>
              </a:rPr>
              <a:t> улицей литерный состав — поезд особого назначения, который уходил затем на отдельную ветку в закрытую зону Сары-Озек-1, там у них своя, отдельная путевая служба, уходил на космодром, короче говоря, потому поезд </a:t>
            </a:r>
            <a:r>
              <a:rPr lang="ru-RU" sz="2300" dirty="0" err="1">
                <a:solidFill>
                  <a:prstClr val="black"/>
                </a:solidFill>
              </a:rPr>
              <a:t>шѐл</a:t>
            </a:r>
            <a:r>
              <a:rPr lang="ru-RU" sz="2300" dirty="0">
                <a:solidFill>
                  <a:prstClr val="black"/>
                </a:solidFill>
              </a:rPr>
              <a:t> весь укрытый брезентами и с воинской охраной на платформе). (Ч. Айтматов)</a:t>
            </a:r>
          </a:p>
          <a:p>
            <a:pPr lvl="0"/>
            <a:endParaRPr lang="ru-RU" sz="2300" dirty="0">
              <a:solidFill>
                <a:prstClr val="black"/>
              </a:solidFill>
            </a:endParaRPr>
          </a:p>
          <a:p>
            <a:pPr lvl="0"/>
            <a:r>
              <a:rPr lang="ru-RU" sz="2300" b="1" dirty="0">
                <a:solidFill>
                  <a:srgbClr val="FF0000"/>
                </a:solidFill>
              </a:rPr>
              <a:t>Двоеточие и тире ставятся, если есть</a:t>
            </a:r>
          </a:p>
          <a:p>
            <a:pPr lvl="0"/>
            <a:r>
              <a:rPr lang="ru-RU" sz="2300" dirty="0">
                <a:solidFill>
                  <a:prstClr val="black"/>
                </a:solidFill>
              </a:rPr>
              <a:t>обобщающее слово перед однородными членами: Казалось, </a:t>
            </a:r>
            <a:r>
              <a:rPr lang="ru-RU" sz="2300" dirty="0" err="1">
                <a:solidFill>
                  <a:prstClr val="black"/>
                </a:solidFill>
              </a:rPr>
              <a:t>всѐ</a:t>
            </a:r>
            <a:r>
              <a:rPr lang="ru-RU" sz="2300" dirty="0">
                <a:solidFill>
                  <a:prstClr val="black"/>
                </a:solidFill>
              </a:rPr>
              <a:t>: земля, небо — полыхало нестерпимо жарким огнем. (К. Симонов)</a:t>
            </a:r>
            <a:endParaRPr lang="ru-RU" dirty="0"/>
          </a:p>
        </p:txBody>
      </p:sp>
    </p:spTree>
    <p:extLst>
      <p:ext uri="{BB962C8B-B14F-4D97-AF65-F5344CB8AC3E}">
        <p14:creationId xmlns:p14="http://schemas.microsoft.com/office/powerpoint/2010/main" val="1964927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052736"/>
            <a:ext cx="7488832" cy="3046988"/>
          </a:xfrm>
          <a:prstGeom prst="rect">
            <a:avLst/>
          </a:prstGeom>
        </p:spPr>
        <p:txBody>
          <a:bodyPr wrap="square">
            <a:spAutoFit/>
          </a:bodyPr>
          <a:lstStyle/>
          <a:p>
            <a:r>
              <a:rPr lang="ru-RU" sz="2400" b="1" dirty="0">
                <a:solidFill>
                  <a:srgbClr val="FF0000"/>
                </a:solidFill>
              </a:rPr>
              <a:t>Кавычки ставятся, если есть</a:t>
            </a:r>
          </a:p>
          <a:p>
            <a:r>
              <a:rPr lang="ru-RU" sz="2400" b="1" dirty="0"/>
              <a:t>прямая речь: </a:t>
            </a:r>
            <a:r>
              <a:rPr lang="ru-RU" sz="2400" dirty="0"/>
              <a:t>Дарья сонным голосом </a:t>
            </a:r>
            <a:r>
              <a:rPr lang="ru-RU" sz="2400" dirty="0" err="1"/>
              <a:t>бормотнула</a:t>
            </a:r>
            <a:r>
              <a:rPr lang="ru-RU" sz="2400" dirty="0"/>
              <a:t>: «Цыц ты, поганое дитя! Ни сну тебе, ни покою». (М. Шолохов)</a:t>
            </a:r>
          </a:p>
          <a:p>
            <a:endParaRPr lang="ru-RU" sz="2400" dirty="0"/>
          </a:p>
          <a:p>
            <a:r>
              <a:rPr lang="ru-RU" sz="2400" b="1" dirty="0">
                <a:solidFill>
                  <a:srgbClr val="FF0000"/>
                </a:solidFill>
              </a:rPr>
              <a:t>Восклицательный знак ставится, если есть:</a:t>
            </a:r>
          </a:p>
          <a:p>
            <a:r>
              <a:rPr lang="ru-RU" sz="2400" b="1" dirty="0"/>
              <a:t>1.обращение: </a:t>
            </a:r>
            <a:r>
              <a:rPr lang="ru-RU" sz="2400" dirty="0"/>
              <a:t>Стой, Прасковья Осиповна! (М. Горький);</a:t>
            </a:r>
          </a:p>
          <a:p>
            <a:r>
              <a:rPr lang="ru-RU" sz="2400" b="1" dirty="0"/>
              <a:t>2.междометие:</a:t>
            </a:r>
            <a:r>
              <a:rPr lang="ru-RU" sz="2400" dirty="0"/>
              <a:t> Эй! Ты, девчонка, ступай! (М. Горький).</a:t>
            </a:r>
          </a:p>
        </p:txBody>
      </p:sp>
    </p:spTree>
    <p:extLst>
      <p:ext uri="{BB962C8B-B14F-4D97-AF65-F5344CB8AC3E}">
        <p14:creationId xmlns:p14="http://schemas.microsoft.com/office/powerpoint/2010/main" val="2312032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4345"/>
            <a:ext cx="8424936" cy="5555367"/>
          </a:xfrm>
          <a:prstGeom prst="rect">
            <a:avLst/>
          </a:prstGeom>
        </p:spPr>
        <p:txBody>
          <a:bodyPr wrap="square">
            <a:spAutoFit/>
          </a:bodyPr>
          <a:lstStyle/>
          <a:p>
            <a:r>
              <a:rPr lang="ru-RU" sz="2400" b="1" dirty="0">
                <a:solidFill>
                  <a:srgbClr val="FF0000"/>
                </a:solidFill>
              </a:rPr>
              <a:t>Точка с запятой</a:t>
            </a:r>
          </a:p>
          <a:p>
            <a:r>
              <a:rPr lang="ru-RU" sz="2400" b="1" dirty="0"/>
              <a:t>1. в бессоюзном сложном предложении между простыми предложениями:</a:t>
            </a:r>
            <a:r>
              <a:rPr lang="ru-RU" sz="2400" dirty="0"/>
              <a:t> Нет ничего лучше Невского проспекта, по крайней мере, в Санкт-Петербурге; для него он и вправду составляет </a:t>
            </a:r>
            <a:r>
              <a:rPr lang="ru-RU" sz="2400" dirty="0" err="1"/>
              <a:t>всѐ</a:t>
            </a:r>
            <a:r>
              <a:rPr lang="ru-RU" sz="2400" dirty="0"/>
              <a:t>. (М. Горький)</a:t>
            </a:r>
          </a:p>
          <a:p>
            <a:r>
              <a:rPr lang="ru-RU" sz="2300" dirty="0">
                <a:solidFill>
                  <a:srgbClr val="000000"/>
                </a:solidFill>
                <a:latin typeface="Noto Serif"/>
              </a:rPr>
              <a:t>2. Части СП не имеют тесной смысловой связи. </a:t>
            </a:r>
            <a:r>
              <a:rPr lang="ru-RU" sz="2300" i="1" dirty="0">
                <a:solidFill>
                  <a:srgbClr val="000000"/>
                </a:solidFill>
                <a:latin typeface="Noto Serif"/>
              </a:rPr>
              <a:t>Мигают звёзды на небе; лес обнажился.</a:t>
            </a:r>
            <a:endParaRPr lang="ru-RU" sz="2300" dirty="0">
              <a:solidFill>
                <a:srgbClr val="000000"/>
              </a:solidFill>
              <a:latin typeface="Noto Serif"/>
            </a:endParaRPr>
          </a:p>
          <a:p>
            <a:r>
              <a:rPr lang="ru-RU" sz="2300" dirty="0">
                <a:solidFill>
                  <a:srgbClr val="000000"/>
                </a:solidFill>
                <a:latin typeface="Noto Serif"/>
              </a:rPr>
              <a:t>3. Хотя бы одна из частей СП имеет осложняющую конструкцию. </a:t>
            </a:r>
            <a:r>
              <a:rPr lang="ru-RU" sz="2300" i="1" dirty="0">
                <a:solidFill>
                  <a:srgbClr val="000000"/>
                </a:solidFill>
                <a:latin typeface="Noto Serif"/>
              </a:rPr>
              <a:t>Было ещё рано, начало шестого; золотистый утренний туман поднимался над лесом, просыпавшимся после долгой ночи</a:t>
            </a:r>
            <a:r>
              <a:rPr lang="ru-RU" sz="2400" i="1" dirty="0">
                <a:solidFill>
                  <a:srgbClr val="000000"/>
                </a:solidFill>
                <a:latin typeface="Noto Serif"/>
              </a:rPr>
              <a:t>.</a:t>
            </a:r>
            <a:endParaRPr lang="ru-RU" sz="2400" dirty="0">
              <a:solidFill>
                <a:srgbClr val="000000"/>
              </a:solidFill>
              <a:latin typeface="Noto Serif"/>
            </a:endParaRPr>
          </a:p>
          <a:p>
            <a:endParaRPr lang="ru-RU" sz="2400" dirty="0"/>
          </a:p>
          <a:p>
            <a:r>
              <a:rPr lang="ru-RU" sz="2400" b="1" dirty="0">
                <a:solidFill>
                  <a:srgbClr val="FF0000"/>
                </a:solidFill>
              </a:rPr>
              <a:t>Многоточие</a:t>
            </a:r>
          </a:p>
          <a:p>
            <a:r>
              <a:rPr lang="ru-RU" sz="2400" b="1" dirty="0"/>
              <a:t>в конце предложения: </a:t>
            </a:r>
            <a:r>
              <a:rPr lang="ru-RU" sz="2400" dirty="0"/>
              <a:t>Наталья лежала, ни о чем не думая, раздавленная неизъяснимой тоской… (М. Шолохов</a:t>
            </a:r>
          </a:p>
        </p:txBody>
      </p:sp>
    </p:spTree>
    <p:extLst>
      <p:ext uri="{BB962C8B-B14F-4D97-AF65-F5344CB8AC3E}">
        <p14:creationId xmlns:p14="http://schemas.microsoft.com/office/powerpoint/2010/main" val="3257395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23528" y="2204864"/>
            <a:ext cx="8229600" cy="1143000"/>
          </a:xfrm>
        </p:spPr>
        <p:txBody>
          <a:bodyPr>
            <a:normAutofit/>
          </a:bodyPr>
          <a:lstStyle/>
          <a:p>
            <a:r>
              <a:rPr lang="ru-RU" sz="4800" b="1" dirty="0">
                <a:solidFill>
                  <a:srgbClr val="FF0000"/>
                </a:solidFill>
              </a:rPr>
              <a:t>Тренировочные задания</a:t>
            </a:r>
          </a:p>
        </p:txBody>
      </p:sp>
    </p:spTree>
    <p:extLst>
      <p:ext uri="{BB962C8B-B14F-4D97-AF65-F5344CB8AC3E}">
        <p14:creationId xmlns:p14="http://schemas.microsoft.com/office/powerpoint/2010/main" val="4212273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332656"/>
            <a:ext cx="8640960" cy="6463308"/>
          </a:xfrm>
          <a:prstGeom prst="rect">
            <a:avLst/>
          </a:prstGeom>
        </p:spPr>
        <p:txBody>
          <a:bodyPr wrap="square">
            <a:spAutoFit/>
          </a:bodyPr>
          <a:lstStyle/>
          <a:p>
            <a:r>
              <a:rPr lang="ru-RU" b="1" dirty="0"/>
              <a:t>Предложения с однородными членами.</a:t>
            </a:r>
          </a:p>
          <a:p>
            <a:endParaRPr lang="ru-RU" b="1" dirty="0"/>
          </a:p>
          <a:p>
            <a:r>
              <a:rPr lang="ru-RU" dirty="0"/>
              <a:t>(1)Как хорошо бывает летом в деревне!(2) Непроглядные леса стоят </a:t>
            </a:r>
            <a:r>
              <a:rPr lang="ru-RU" dirty="0" err="1"/>
              <a:t>зелѐными</a:t>
            </a:r>
            <a:r>
              <a:rPr lang="ru-RU" dirty="0"/>
              <a:t>, тенистыми и прохладными.(3) В густой чаще их раздаются тысячи разнообразных голосов певчих пташек. (4)Дети с утра убегают в лес собирать грибы и ягоды.(5)То </a:t>
            </a:r>
            <a:r>
              <a:rPr lang="ru-RU" dirty="0" err="1"/>
              <a:t>попадѐтся</a:t>
            </a:r>
            <a:r>
              <a:rPr lang="ru-RU" dirty="0"/>
              <a:t> им красный подосиновик, то белый боровик, а то и простая сыроежка.(6)</a:t>
            </a:r>
            <a:r>
              <a:rPr lang="ru-RU" dirty="0" err="1"/>
              <a:t>Красная,сочная</a:t>
            </a:r>
            <a:r>
              <a:rPr lang="ru-RU" dirty="0"/>
              <a:t> земляника, душистая малина, черника, </a:t>
            </a:r>
            <a:r>
              <a:rPr lang="ru-RU" dirty="0" err="1"/>
              <a:t>чѐрная</a:t>
            </a:r>
            <a:r>
              <a:rPr lang="ru-RU" dirty="0"/>
              <a:t> смородина, кислая брусника —все эти румяные ягоды попеременно тянут детей то в лес, то в сад. (7)Леса дают ягоды, грибы –луга дают </a:t>
            </a:r>
            <a:r>
              <a:rPr lang="ru-RU" dirty="0" err="1"/>
              <a:t>зелѐную</a:t>
            </a:r>
            <a:r>
              <a:rPr lang="ru-RU" dirty="0"/>
              <a:t> траву с цветами.(8) </a:t>
            </a:r>
            <a:r>
              <a:rPr lang="ru-RU" dirty="0" err="1"/>
              <a:t>Настаѐт</a:t>
            </a:r>
            <a:r>
              <a:rPr lang="ru-RU" dirty="0"/>
              <a:t> пора сенокоса.(9) А в садах отцвели деревья: яблони, груши и сливы -и дали маленькие плоды. (10)Они поспеют только к осени . (11)Летом всем веселье и раздолье: и человеку, и зверю, и птице, и насекомому.(12) Городские жители бегут из пыльных душных городов: подышать свежим воздухом и запастись здоровьем.</a:t>
            </a:r>
          </a:p>
          <a:p>
            <a:r>
              <a:rPr lang="ru-RU" b="1" dirty="0"/>
              <a:t>1.Найдите предложения, в которых </a:t>
            </a:r>
            <a:r>
              <a:rPr lang="ru-RU" b="1" u="sng" dirty="0"/>
              <a:t>запятая</a:t>
            </a:r>
            <a:r>
              <a:rPr lang="ru-RU" b="1" dirty="0"/>
              <a:t> ставится </a:t>
            </a:r>
          </a:p>
          <a:p>
            <a:pPr marL="342900" indent="-342900">
              <a:buAutoNum type="arabicParenR"/>
            </a:pPr>
            <a:r>
              <a:rPr lang="ru-RU" dirty="0"/>
              <a:t>при однородных определениях,</a:t>
            </a:r>
          </a:p>
          <a:p>
            <a:r>
              <a:rPr lang="ru-RU" dirty="0"/>
              <a:t>2) при однородных подлежащих</a:t>
            </a:r>
          </a:p>
          <a:p>
            <a:r>
              <a:rPr lang="ru-RU" b="1" dirty="0"/>
              <a:t>Запишите их номера.</a:t>
            </a:r>
          </a:p>
          <a:p>
            <a:r>
              <a:rPr lang="ru-RU" b="1" dirty="0"/>
              <a:t>2.Найдите предложения, в которых </a:t>
            </a:r>
            <a:r>
              <a:rPr lang="ru-RU" b="1" u="sng" dirty="0"/>
              <a:t>тире</a:t>
            </a:r>
            <a:r>
              <a:rPr lang="ru-RU" b="1" dirty="0"/>
              <a:t> ставится </a:t>
            </a:r>
          </a:p>
          <a:p>
            <a:pPr marL="342900" indent="-342900">
              <a:buAutoNum type="arabicParenR"/>
            </a:pPr>
            <a:r>
              <a:rPr lang="ru-RU" dirty="0"/>
              <a:t>при однородных членах предложения</a:t>
            </a:r>
          </a:p>
          <a:p>
            <a:r>
              <a:rPr lang="ru-RU" b="1" dirty="0"/>
              <a:t>Запишите их номера</a:t>
            </a:r>
            <a:r>
              <a:rPr lang="ru-RU" dirty="0"/>
              <a:t>.</a:t>
            </a:r>
          </a:p>
          <a:p>
            <a:r>
              <a:rPr lang="ru-RU" b="1" dirty="0"/>
              <a:t>3.Найдите предложения, в которых </a:t>
            </a:r>
            <a:r>
              <a:rPr lang="ru-RU" b="1" u="sng" dirty="0"/>
              <a:t>двоеточие</a:t>
            </a:r>
            <a:r>
              <a:rPr lang="ru-RU" b="1" dirty="0"/>
              <a:t> ставится </a:t>
            </a:r>
          </a:p>
          <a:p>
            <a:r>
              <a:rPr lang="ru-RU" dirty="0"/>
              <a:t>1) после обобщающего слова при однородных членах предложения</a:t>
            </a:r>
          </a:p>
          <a:p>
            <a:r>
              <a:rPr lang="ru-RU" b="1" dirty="0"/>
              <a:t>Запишите их номера. </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89020" y="4149080"/>
            <a:ext cx="2255837" cy="2316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265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131782"/>
            <a:ext cx="9144000" cy="5632311"/>
          </a:xfrm>
          <a:prstGeom prst="rect">
            <a:avLst/>
          </a:prstGeom>
        </p:spPr>
        <p:txBody>
          <a:bodyPr wrap="square">
            <a:spAutoFit/>
          </a:bodyPr>
          <a:lstStyle/>
          <a:p>
            <a:r>
              <a:rPr lang="ru-RU" b="1" dirty="0"/>
              <a:t>Обособленные члены предложения.</a:t>
            </a:r>
          </a:p>
          <a:p>
            <a:r>
              <a:rPr lang="ru-RU" dirty="0"/>
              <a:t>(1) Поэтична наша русская </a:t>
            </a:r>
            <a:r>
              <a:rPr lang="ru-RU" dirty="0" err="1"/>
              <a:t>берѐза</a:t>
            </a:r>
            <a:r>
              <a:rPr lang="ru-RU" dirty="0"/>
              <a:t>. (2) Выросшая в России, на меже между ржаным и клеверным полем, она необыкновенно скромна и величава. (3) Поднимающийся кроной в облака романтичен сибирский кедр, </a:t>
            </a:r>
            <a:r>
              <a:rPr lang="ru-RU" dirty="0" err="1"/>
              <a:t>таѐжный</a:t>
            </a:r>
            <a:r>
              <a:rPr lang="ru-RU" dirty="0"/>
              <a:t> исполин. (4) Удивителен эвкалипт, фантастичен баобаб, экзотична пальма… (5) Восхищаясь и любуясь этими деревьями, мы знаем: ни одно из земных деревьев не может сравниться с замечательной славой оливы. (6) Ей выпала доля служить символом земной тишины и благополучия. (7) Олива, символ мира на земле, известна всем. (8) Бережно держа в </a:t>
            </a:r>
            <a:r>
              <a:rPr lang="ru-RU" dirty="0" err="1"/>
              <a:t>своѐм</a:t>
            </a:r>
            <a:r>
              <a:rPr lang="ru-RU" dirty="0"/>
              <a:t> клюве оливковую ветвь, голубь</a:t>
            </a:r>
          </a:p>
          <a:p>
            <a:r>
              <a:rPr lang="ru-RU" dirty="0"/>
              <a:t>обладает великой силой. (9) И уродливые железные птицы, </a:t>
            </a:r>
            <a:r>
              <a:rPr lang="ru-RU" dirty="0" err="1"/>
              <a:t>начинѐнные</a:t>
            </a:r>
            <a:r>
              <a:rPr lang="ru-RU" dirty="0"/>
              <a:t> смертью и ненавистью, бессильны против него .(10) В средиземноморских странах, на каменистой земле, </a:t>
            </a:r>
            <a:r>
              <a:rPr lang="ru-RU" dirty="0" err="1"/>
              <a:t>раскалѐнной</a:t>
            </a:r>
            <a:r>
              <a:rPr lang="ru-RU" dirty="0"/>
              <a:t> полдневным солнцем, мы поняли, за что выпала оливам такая честь.(11) Пожалуй, ни в одно дерево не вкладывается столько человеческого труда! (12) Кроме </a:t>
            </a:r>
            <a:r>
              <a:rPr lang="ru-RU" dirty="0" err="1"/>
              <a:t>тяжѐлого</a:t>
            </a:r>
            <a:r>
              <a:rPr lang="ru-RU" dirty="0"/>
              <a:t> хлебного колоса, ничто не может заменить оливковую ветвь в</a:t>
            </a:r>
          </a:p>
          <a:p>
            <a:r>
              <a:rPr lang="ru-RU" dirty="0"/>
              <a:t>клюве голубя. (По В. Солоухину)</a:t>
            </a:r>
          </a:p>
          <a:p>
            <a:r>
              <a:rPr lang="ru-RU" b="1" dirty="0"/>
              <a:t>Найдите предложения, в которых </a:t>
            </a:r>
            <a:r>
              <a:rPr lang="ru-RU" b="1" u="sng" dirty="0"/>
              <a:t>запятая</a:t>
            </a:r>
            <a:r>
              <a:rPr lang="ru-RU" b="1" dirty="0"/>
              <a:t> ставится</a:t>
            </a:r>
          </a:p>
          <a:p>
            <a:r>
              <a:rPr lang="ru-RU" dirty="0"/>
              <a:t>1) при обособленных определениях,</a:t>
            </a:r>
          </a:p>
          <a:p>
            <a:r>
              <a:rPr lang="ru-RU" dirty="0"/>
              <a:t>2) при обособленных обстоятельствах,</a:t>
            </a:r>
          </a:p>
          <a:p>
            <a:r>
              <a:rPr lang="ru-RU" dirty="0"/>
              <a:t>3) при обособленных приложения,</a:t>
            </a:r>
          </a:p>
          <a:p>
            <a:r>
              <a:rPr lang="ru-RU" dirty="0"/>
              <a:t>4) при уточнении</a:t>
            </a:r>
          </a:p>
          <a:p>
            <a:r>
              <a:rPr lang="ru-RU" dirty="0"/>
              <a:t>Запишите их номера.</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4005064"/>
            <a:ext cx="1927225" cy="2316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0375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76672"/>
            <a:ext cx="8784976" cy="5632311"/>
          </a:xfrm>
          <a:prstGeom prst="rect">
            <a:avLst/>
          </a:prstGeom>
        </p:spPr>
        <p:txBody>
          <a:bodyPr wrap="square">
            <a:spAutoFit/>
          </a:bodyPr>
          <a:lstStyle/>
          <a:p>
            <a:r>
              <a:rPr lang="ru-RU" b="1" dirty="0"/>
              <a:t>Вводные слова и обращения.</a:t>
            </a:r>
          </a:p>
          <a:p>
            <a:r>
              <a:rPr lang="ru-RU" dirty="0"/>
              <a:t>(1)Напуганный двумя дурными, по его мнению, предзнаменованиями, наш проводник отказался идти дальше. (2)Мы пытались его уговорить.(3) Это, по всей вероятности, нам удалось бы, но один из путников решил над ним подшутить.(4) Проводник рассердился, повернулся и быстро пошел по тропе обратно. (5)-Эй, </a:t>
            </a:r>
            <a:r>
              <a:rPr lang="ru-RU" dirty="0" err="1"/>
              <a:t>Михалыч</a:t>
            </a:r>
            <a:r>
              <a:rPr lang="ru-RU" dirty="0"/>
              <a:t>, не уходи, мы без тебя </a:t>
            </a:r>
            <a:r>
              <a:rPr lang="ru-RU" dirty="0" err="1"/>
              <a:t>пропадѐм</a:t>
            </a:r>
            <a:r>
              <a:rPr lang="ru-RU" dirty="0"/>
              <a:t>, - кричали ему вслед.(6) Задерживать теперь его было,</a:t>
            </a:r>
          </a:p>
          <a:p>
            <a:r>
              <a:rPr lang="ru-RU" dirty="0"/>
              <a:t>конечно, бесполезно. (7)Через несколько минут он скрылся в чаще леса.(8) Обсудив положение, мы решили продолжать путь без проводника, но, к величайшей нашей досаде, совсем потеряли тропу и не могли ее найти.(9) Мы направились на шум прибоя.  (10)Нет, наши приключения не закончились.(11) Мы попали в очень глубокие овраги с крутыми склонами.(12) Один раз наш соратник чуть было не сорвался.(13) К счастью, он вовремя ухватился за корни старой ели.(14) Значит, необходимо держаться от берега на незначительном расстоянии, слышать и видеть морскую гладь.(15) К несчастью, мы еще попали в бурелом.(16) Сделав значительный крюк назад, мы благополучно из него выбрались.(17) Посоветовавшись, мы решили идти прямо к морю и продолжать  путь. (По В. Арсеньеву)</a:t>
            </a:r>
          </a:p>
          <a:p>
            <a:r>
              <a:rPr lang="ru-RU" b="1" dirty="0"/>
              <a:t>Найдите предложения, в которых </a:t>
            </a:r>
            <a:r>
              <a:rPr lang="ru-RU" b="1" u="sng" dirty="0"/>
              <a:t>запятая </a:t>
            </a:r>
            <a:r>
              <a:rPr lang="ru-RU" b="1" dirty="0"/>
              <a:t>ставится</a:t>
            </a:r>
          </a:p>
          <a:p>
            <a:r>
              <a:rPr lang="ru-RU" dirty="0"/>
              <a:t>1) при вводных словах,</a:t>
            </a:r>
          </a:p>
          <a:p>
            <a:r>
              <a:rPr lang="ru-RU" dirty="0"/>
              <a:t>2) при обращениях.</a:t>
            </a:r>
          </a:p>
          <a:p>
            <a:r>
              <a:rPr lang="ru-RU" b="1" dirty="0"/>
              <a:t>Запишите их номера.</a:t>
            </a:r>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4088" y="5047317"/>
            <a:ext cx="3084513"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402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595" y="23750"/>
            <a:ext cx="9144000" cy="6832640"/>
          </a:xfrm>
          <a:prstGeom prst="rect">
            <a:avLst/>
          </a:prstGeom>
        </p:spPr>
        <p:txBody>
          <a:bodyPr wrap="square">
            <a:spAutoFit/>
          </a:bodyPr>
          <a:lstStyle/>
          <a:p>
            <a:r>
              <a:rPr lang="ru-RU" b="1" dirty="0" err="1"/>
              <a:t>Сложносочинѐнные</a:t>
            </a:r>
            <a:r>
              <a:rPr lang="ru-RU" b="1" dirty="0"/>
              <a:t> предложения</a:t>
            </a:r>
          </a:p>
          <a:p>
            <a:r>
              <a:rPr lang="ru-RU" dirty="0"/>
              <a:t>(1)Вспоминается мне ранняя погожая осень.</a:t>
            </a:r>
          </a:p>
          <a:p>
            <a:r>
              <a:rPr lang="ru-RU" dirty="0"/>
              <a:t>(2)Воздух так чист, точно его совсем нет.(3) В поредевшем саду далеко видна к большому шалашу дорога, усыпанная соломой.(4) Около шалаша вечером греется самовар, и по саду между деревьями расстилается длинной полосой голубоватый дым.(5)Темнеет, но в саду горит </a:t>
            </a:r>
            <a:r>
              <a:rPr lang="ru-RU" dirty="0" err="1"/>
              <a:t>костѐр</a:t>
            </a:r>
            <a:r>
              <a:rPr lang="ru-RU" dirty="0"/>
              <a:t>, и крепко тянет душистым дымом </a:t>
            </a:r>
            <a:r>
              <a:rPr lang="ru-RU" dirty="0" err="1"/>
              <a:t>вишнѐвых</a:t>
            </a:r>
            <a:r>
              <a:rPr lang="ru-RU" dirty="0"/>
              <a:t> сучьев. (6)Пылает багровое пламя, </a:t>
            </a:r>
            <a:r>
              <a:rPr lang="ru-RU" dirty="0" err="1"/>
              <a:t>окружѐнное</a:t>
            </a:r>
            <a:r>
              <a:rPr lang="ru-RU" dirty="0"/>
              <a:t> мраком, и чьи-то </a:t>
            </a:r>
            <a:r>
              <a:rPr lang="ru-RU" dirty="0" err="1"/>
              <a:t>чѐрные</a:t>
            </a:r>
            <a:r>
              <a:rPr lang="ru-RU" dirty="0"/>
              <a:t>, точно вырезанные из </a:t>
            </a:r>
            <a:r>
              <a:rPr lang="ru-RU" dirty="0" err="1"/>
              <a:t>чѐрного</a:t>
            </a:r>
            <a:r>
              <a:rPr lang="ru-RU" dirty="0"/>
              <a:t> дерева, силуэты двигаются вокруг костра, а гигантские тени от них ходят по яблоням. (7)То по всему дереву ляжет </a:t>
            </a:r>
            <a:r>
              <a:rPr lang="ru-RU" dirty="0" err="1"/>
              <a:t>чѐрная</a:t>
            </a:r>
            <a:r>
              <a:rPr lang="ru-RU" dirty="0"/>
              <a:t> рука в несколько аршин, то </a:t>
            </a:r>
            <a:r>
              <a:rPr lang="ru-RU" dirty="0" err="1"/>
              <a:t>чѐтко</a:t>
            </a:r>
            <a:r>
              <a:rPr lang="ru-RU" dirty="0"/>
              <a:t> нарисуются две ноги. (8)Вдруг </a:t>
            </a:r>
            <a:r>
              <a:rPr lang="ru-RU" dirty="0" err="1"/>
              <a:t>всѐ</a:t>
            </a:r>
            <a:r>
              <a:rPr lang="ru-RU" dirty="0"/>
              <a:t> это </a:t>
            </a:r>
            <a:r>
              <a:rPr lang="ru-RU" dirty="0" err="1"/>
              <a:t>скользнѐт</a:t>
            </a:r>
            <a:r>
              <a:rPr lang="ru-RU" dirty="0"/>
              <a:t> с яблони, и тень </a:t>
            </a:r>
            <a:r>
              <a:rPr lang="ru-RU" dirty="0" err="1"/>
              <a:t>упадѐт</a:t>
            </a:r>
            <a:r>
              <a:rPr lang="ru-RU" dirty="0"/>
              <a:t> по всей аллее.(9)Поздней ночью, шурша по сухой листве, как слепой, </a:t>
            </a:r>
            <a:r>
              <a:rPr lang="ru-RU" dirty="0" err="1"/>
              <a:t>доберѐшься</a:t>
            </a:r>
            <a:r>
              <a:rPr lang="ru-RU" dirty="0"/>
              <a:t> до шалаша.(10) Там, на поляне, немного</a:t>
            </a:r>
          </a:p>
          <a:p>
            <a:r>
              <a:rPr lang="ru-RU" dirty="0"/>
              <a:t>светлее, а над головой белеет Млечный Путь. (11)Долго глядишь в </a:t>
            </a:r>
            <a:r>
              <a:rPr lang="ru-RU" dirty="0" err="1"/>
              <a:t>тѐмно</a:t>
            </a:r>
            <a:r>
              <a:rPr lang="ru-RU" dirty="0"/>
              <a:t>-синюю глубину неба, переполненную созвездиями.(12) Потом </a:t>
            </a:r>
            <a:r>
              <a:rPr lang="ru-RU" dirty="0" err="1"/>
              <a:t>встрепенѐшься</a:t>
            </a:r>
            <a:r>
              <a:rPr lang="ru-RU" dirty="0"/>
              <a:t> и, пряча руки в рукава, быстро побежишь по аллее к дому. (По И. А. Бунину)</a:t>
            </a:r>
          </a:p>
          <a:p>
            <a:r>
              <a:rPr lang="ru-RU" b="1" dirty="0"/>
              <a:t>Найдите предложения, в которых </a:t>
            </a:r>
            <a:r>
              <a:rPr lang="ru-RU" b="1" u="sng" dirty="0"/>
              <a:t>запятая </a:t>
            </a:r>
            <a:r>
              <a:rPr lang="ru-RU" b="1" dirty="0"/>
              <a:t>ставится</a:t>
            </a:r>
          </a:p>
          <a:p>
            <a:r>
              <a:rPr lang="ru-RU" dirty="0"/>
              <a:t>1) между частями </a:t>
            </a:r>
            <a:r>
              <a:rPr lang="ru-RU" dirty="0" err="1"/>
              <a:t>сложносочинѐнного</a:t>
            </a:r>
            <a:r>
              <a:rPr lang="ru-RU" dirty="0"/>
              <a:t> предложения</a:t>
            </a:r>
          </a:p>
          <a:p>
            <a:r>
              <a:rPr lang="ru-RU" dirty="0"/>
              <a:t>2) между частями </a:t>
            </a:r>
            <a:r>
              <a:rPr lang="ru-RU" dirty="0" err="1"/>
              <a:t>сложносочинѐнного</a:t>
            </a:r>
            <a:r>
              <a:rPr lang="ru-RU" dirty="0"/>
              <a:t> предложения, </a:t>
            </a:r>
            <a:r>
              <a:rPr lang="ru-RU" dirty="0" err="1"/>
              <a:t>соединѐнными</a:t>
            </a:r>
            <a:r>
              <a:rPr lang="ru-RU" dirty="0"/>
              <a:t> противительным союзом</a:t>
            </a:r>
          </a:p>
          <a:p>
            <a:r>
              <a:rPr lang="ru-RU" dirty="0"/>
              <a:t>3) между частями </a:t>
            </a:r>
            <a:r>
              <a:rPr lang="ru-RU" dirty="0" err="1"/>
              <a:t>сложносочинѐнного</a:t>
            </a:r>
            <a:r>
              <a:rPr lang="ru-RU" dirty="0"/>
              <a:t> предложения, </a:t>
            </a:r>
            <a:r>
              <a:rPr lang="ru-RU" dirty="0" err="1"/>
              <a:t>соединѐнными</a:t>
            </a:r>
            <a:r>
              <a:rPr lang="ru-RU" dirty="0"/>
              <a:t> разделительным союзом</a:t>
            </a:r>
          </a:p>
          <a:p>
            <a:r>
              <a:rPr lang="ru-RU" dirty="0"/>
              <a:t>4) между частями </a:t>
            </a:r>
            <a:r>
              <a:rPr lang="ru-RU" dirty="0" err="1"/>
              <a:t>сложносочинѐнного</a:t>
            </a:r>
            <a:r>
              <a:rPr lang="ru-RU" dirty="0"/>
              <a:t> предложения, </a:t>
            </a:r>
            <a:r>
              <a:rPr lang="ru-RU" dirty="0" err="1"/>
              <a:t>соединѐнными</a:t>
            </a:r>
            <a:r>
              <a:rPr lang="ru-RU" dirty="0"/>
              <a:t> соединительным союзом</a:t>
            </a:r>
          </a:p>
          <a:p>
            <a:r>
              <a:rPr lang="ru-RU" b="1" dirty="0"/>
              <a:t>Запишите их номера.</a:t>
            </a:r>
          </a:p>
          <a:p>
            <a:endParaRPr lang="ru-RU" sz="2400" b="1"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6890" y="5301208"/>
            <a:ext cx="2097087"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9614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17693"/>
            <a:ext cx="8784976" cy="5632311"/>
          </a:xfrm>
          <a:prstGeom prst="rect">
            <a:avLst/>
          </a:prstGeom>
        </p:spPr>
        <p:txBody>
          <a:bodyPr wrap="square">
            <a:spAutoFit/>
          </a:bodyPr>
          <a:lstStyle/>
          <a:p>
            <a:r>
              <a:rPr lang="ru-RU" b="1" dirty="0" err="1"/>
              <a:t>Сложноподчинѐнное</a:t>
            </a:r>
            <a:r>
              <a:rPr lang="ru-RU" b="1" dirty="0"/>
              <a:t> предложение</a:t>
            </a:r>
          </a:p>
          <a:p>
            <a:r>
              <a:rPr lang="ru-RU" dirty="0"/>
              <a:t>(1)Ни у одного народа нет к своему поэту такой любви, какая есть у нас, у русских, к Пушкину. (2)Англия разумно гордится Шекспиром, но душою не любит его.(3) Немцы высоко ценят </a:t>
            </a:r>
            <a:r>
              <a:rPr lang="ru-RU" dirty="0" err="1"/>
              <a:t>Гѐте</a:t>
            </a:r>
            <a:r>
              <a:rPr lang="ru-RU" dirty="0"/>
              <a:t>, но в народное сердце он не </a:t>
            </a:r>
            <a:r>
              <a:rPr lang="ru-RU" dirty="0" err="1"/>
              <a:t>вошѐл</a:t>
            </a:r>
            <a:r>
              <a:rPr lang="ru-RU" dirty="0"/>
              <a:t>.(4) Французский народ мало любит своих поэтов, хотя и </a:t>
            </a:r>
            <a:r>
              <a:rPr lang="ru-RU" dirty="0" err="1"/>
              <a:t>отдаѐт</a:t>
            </a:r>
            <a:r>
              <a:rPr lang="ru-RU" dirty="0"/>
              <a:t> им должное. (5)Но песен о них не </a:t>
            </a:r>
            <a:r>
              <a:rPr lang="ru-RU" dirty="0" err="1"/>
              <a:t>поѐт</a:t>
            </a:r>
            <a:r>
              <a:rPr lang="ru-RU" dirty="0"/>
              <a:t>. (6)А мы Пушкина любим.(7) Знаете ли вы, что существует особый закон, определяющий эстетический уровень человека? (8)Если он покоряется этому закону, то должен любить</a:t>
            </a:r>
          </a:p>
          <a:p>
            <a:r>
              <a:rPr lang="ru-RU" dirty="0"/>
              <a:t>музыку.(9) Если даже на самом деле он с восторгом подбирает одним пальцем «Чижика», он </a:t>
            </a:r>
            <a:r>
              <a:rPr lang="ru-RU" dirty="0" err="1"/>
              <a:t>всѐ</a:t>
            </a:r>
            <a:r>
              <a:rPr lang="ru-RU" dirty="0"/>
              <a:t>-таки будет говорить, что любит музыку.(10) Так он будет говорить, потому что каждый знает, что музыку надо любить.(11) И </a:t>
            </a:r>
            <a:r>
              <a:rPr lang="ru-RU" dirty="0" err="1"/>
              <a:t>ещѐ</a:t>
            </a:r>
            <a:r>
              <a:rPr lang="ru-RU" dirty="0"/>
              <a:t> каждый знает, что надо любить море.(12) За всю мою жизнь я ни разу не встретила человека, который сказал бы, что не любит море. (13)И эти два закона </a:t>
            </a:r>
            <a:r>
              <a:rPr lang="ru-RU" dirty="0" err="1"/>
              <a:t>всемирны</a:t>
            </a:r>
            <a:r>
              <a:rPr lang="ru-RU" dirty="0"/>
              <a:t>. (14) Но у нас, у русских,</a:t>
            </a:r>
          </a:p>
          <a:p>
            <a:r>
              <a:rPr lang="ru-RU" dirty="0"/>
              <a:t>есть </a:t>
            </a:r>
            <a:r>
              <a:rPr lang="ru-RU" dirty="0" err="1"/>
              <a:t>ещѐ</a:t>
            </a:r>
            <a:r>
              <a:rPr lang="ru-RU" dirty="0"/>
              <a:t> один закон: любить Пушкина, и мы его любим. (По Н. Тэффи)</a:t>
            </a:r>
          </a:p>
          <a:p>
            <a:r>
              <a:rPr lang="ru-RU" b="1" dirty="0"/>
              <a:t>Найдите предложения, в которых </a:t>
            </a:r>
            <a:r>
              <a:rPr lang="ru-RU" b="1" u="sng" dirty="0"/>
              <a:t>запятая</a:t>
            </a:r>
            <a:r>
              <a:rPr lang="ru-RU" b="1" dirty="0"/>
              <a:t> ставится</a:t>
            </a:r>
          </a:p>
          <a:p>
            <a:r>
              <a:rPr lang="ru-RU" dirty="0"/>
              <a:t>1) при </a:t>
            </a:r>
            <a:r>
              <a:rPr lang="ru-RU" dirty="0" err="1"/>
              <a:t>сложноподчинѐнных</a:t>
            </a:r>
            <a:r>
              <a:rPr lang="ru-RU" dirty="0"/>
              <a:t> предложениях,</a:t>
            </a:r>
          </a:p>
          <a:p>
            <a:r>
              <a:rPr lang="ru-RU" dirty="0"/>
              <a:t>2) при </a:t>
            </a:r>
            <a:r>
              <a:rPr lang="ru-RU" dirty="0" err="1"/>
              <a:t>сложноподчинѐнных</a:t>
            </a:r>
            <a:r>
              <a:rPr lang="ru-RU" dirty="0"/>
              <a:t> предложениях с 2 придаточными</a:t>
            </a:r>
          </a:p>
          <a:p>
            <a:r>
              <a:rPr lang="ru-RU" dirty="0"/>
              <a:t>3) при </a:t>
            </a:r>
            <a:r>
              <a:rPr lang="ru-RU" dirty="0" err="1"/>
              <a:t>сложноподчинѐнных</a:t>
            </a:r>
            <a:r>
              <a:rPr lang="ru-RU" dirty="0"/>
              <a:t> предложениях с изъяснительным придаточным</a:t>
            </a:r>
          </a:p>
          <a:p>
            <a:r>
              <a:rPr lang="ru-RU" dirty="0"/>
              <a:t>4) при </a:t>
            </a:r>
            <a:r>
              <a:rPr lang="ru-RU" dirty="0" err="1"/>
              <a:t>сложноподчинѐнных</a:t>
            </a:r>
            <a:r>
              <a:rPr lang="ru-RU" dirty="0"/>
              <a:t> предложениях с определительным придаточным</a:t>
            </a:r>
          </a:p>
          <a:p>
            <a:r>
              <a:rPr lang="ru-RU" b="1" dirty="0"/>
              <a:t>Запишите их номера.</a:t>
            </a:r>
          </a:p>
          <a:p>
            <a:endParaRPr lang="ru-RU"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0032" y="5100945"/>
            <a:ext cx="2578100"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1639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340768"/>
            <a:ext cx="8208912" cy="1470025"/>
          </a:xfrm>
        </p:spPr>
        <p:txBody>
          <a:bodyPr>
            <a:noAutofit/>
          </a:bodyPr>
          <a:lstStyle/>
          <a:p>
            <a:pPr algn="l"/>
            <a:br>
              <a:rPr lang="ru-RU" sz="3200" b="1" dirty="0">
                <a:solidFill>
                  <a:srgbClr val="FF0000"/>
                </a:solidFill>
              </a:rPr>
            </a:br>
            <a:br>
              <a:rPr lang="ru-RU" sz="3200" b="1" dirty="0">
                <a:solidFill>
                  <a:srgbClr val="FF0000"/>
                </a:solidFill>
              </a:rPr>
            </a:br>
            <a:br>
              <a:rPr lang="ru-RU" sz="3200" b="1" dirty="0">
                <a:solidFill>
                  <a:srgbClr val="FF0000"/>
                </a:solidFill>
              </a:rPr>
            </a:br>
            <a:r>
              <a:rPr lang="ru-RU" sz="3200" b="1" dirty="0">
                <a:solidFill>
                  <a:srgbClr val="FF0000"/>
                </a:solidFill>
              </a:rPr>
              <a:t>Выделяющие знаки.</a:t>
            </a:r>
            <a:br>
              <a:rPr lang="ru-RU" sz="3200" b="1" dirty="0">
                <a:solidFill>
                  <a:srgbClr val="FF0000"/>
                </a:solidFill>
              </a:rPr>
            </a:br>
            <a:r>
              <a:rPr lang="ru-RU" sz="3200" dirty="0"/>
              <a:t>В предложении эти знаки служат для обозначения границ обособленных второстепенных членов, обращений, вводных слов, словосочетаний и предложений, прямой речи.</a:t>
            </a:r>
          </a:p>
        </p:txBody>
      </p:sp>
      <p:sp>
        <p:nvSpPr>
          <p:cNvPr id="3" name="Подзаголовок 2"/>
          <p:cNvSpPr>
            <a:spLocks noGrp="1"/>
          </p:cNvSpPr>
          <p:nvPr>
            <p:ph type="subTitle" idx="1"/>
          </p:nvPr>
        </p:nvSpPr>
        <p:spPr>
          <a:xfrm>
            <a:off x="1331640" y="116632"/>
            <a:ext cx="6400800" cy="1752600"/>
          </a:xfrm>
        </p:spPr>
        <p:txBody>
          <a:bodyPr>
            <a:normAutofit/>
          </a:bodyPr>
          <a:lstStyle/>
          <a:p>
            <a:r>
              <a:rPr lang="ru-RU" sz="4400" b="1" dirty="0">
                <a:solidFill>
                  <a:schemeClr val="tx2">
                    <a:lumMod val="75000"/>
                  </a:schemeClr>
                </a:solidFill>
              </a:rPr>
              <a:t>Теория</a:t>
            </a:r>
          </a:p>
        </p:txBody>
      </p:sp>
    </p:spTree>
    <p:extLst>
      <p:ext uri="{BB962C8B-B14F-4D97-AF65-F5344CB8AC3E}">
        <p14:creationId xmlns:p14="http://schemas.microsoft.com/office/powerpoint/2010/main" val="913962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36692"/>
            <a:ext cx="8172400" cy="4247317"/>
          </a:xfrm>
          <a:prstGeom prst="rect">
            <a:avLst/>
          </a:prstGeom>
        </p:spPr>
        <p:txBody>
          <a:bodyPr wrap="square">
            <a:spAutoFit/>
          </a:bodyPr>
          <a:lstStyle/>
          <a:p>
            <a:r>
              <a:rPr lang="ru-RU" b="1" dirty="0"/>
              <a:t>Сложное предложение с разными видами связи</a:t>
            </a:r>
          </a:p>
          <a:p>
            <a:r>
              <a:rPr lang="ru-RU" dirty="0"/>
              <a:t>(1)Часто смотрю вокруг и думаю: как изменились люди!(2) Зачастую мы проходим мимо, мы ни на что не </a:t>
            </a:r>
            <a:r>
              <a:rPr lang="ru-RU" dirty="0" err="1"/>
              <a:t>обращем</a:t>
            </a:r>
            <a:r>
              <a:rPr lang="ru-RU" dirty="0"/>
              <a:t> внимания.(3) Посмотрите вокруг: мусорные контейнеры наполнены хлебом, а мальчишки играют хлебом в футбол.(4) Как больно это видеть!</a:t>
            </a:r>
          </a:p>
          <a:p>
            <a:r>
              <a:rPr lang="ru-RU" dirty="0"/>
              <a:t>(5)Задумайтесь, каков путь хлеба с поля к нам на стол?(6) Сколько людей вложили в него свою любовь и теплоту своего сердца?(7) И ради чего?!(8) Чтобы он, кувыркаясь, летел в ворота?! (9)Мы относимся к хлебу, как к чему-то привычному.(10) А ведь это неправильно. Нет на свете ничего дороже краюхи хлеба. (11)Ведь хлеб - это имя существительное!(12) И не потому, что слово относится к этой части речи.(13) Мы знаем: хлеб - самое существенное для нас, это сущность нашей жизни, смысл нашего существования. (14) Уважать хлеб, беречь труд - всех объединяет краюшка хлеба, связывающая нас с прошлым и прокладывающая дорогу в будущее.</a:t>
            </a:r>
          </a:p>
          <a:p>
            <a:r>
              <a:rPr lang="ru-RU" dirty="0"/>
              <a:t>(</a:t>
            </a:r>
            <a:r>
              <a:rPr lang="ru-RU" dirty="0" err="1"/>
              <a:t>И.Давыдова</a:t>
            </a:r>
            <a:r>
              <a:rPr lang="ru-RU" dirty="0"/>
              <a:t>)</a:t>
            </a:r>
          </a:p>
        </p:txBody>
      </p:sp>
    </p:spTree>
    <p:extLst>
      <p:ext uri="{BB962C8B-B14F-4D97-AF65-F5344CB8AC3E}">
        <p14:creationId xmlns:p14="http://schemas.microsoft.com/office/powerpoint/2010/main" val="2754887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836712"/>
            <a:ext cx="7128792" cy="3416320"/>
          </a:xfrm>
          <a:prstGeom prst="rect">
            <a:avLst/>
          </a:prstGeom>
        </p:spPr>
        <p:txBody>
          <a:bodyPr wrap="square">
            <a:spAutoFit/>
          </a:bodyPr>
          <a:lstStyle/>
          <a:p>
            <a:r>
              <a:rPr lang="ru-RU" b="1" dirty="0"/>
              <a:t>1.Найдите предложения, в которых </a:t>
            </a:r>
            <a:r>
              <a:rPr lang="ru-RU" b="1" u="sng" dirty="0"/>
              <a:t>двоеточие</a:t>
            </a:r>
            <a:r>
              <a:rPr lang="ru-RU" b="1" dirty="0"/>
              <a:t> ставится</a:t>
            </a:r>
          </a:p>
          <a:p>
            <a:r>
              <a:rPr lang="ru-RU" dirty="0"/>
              <a:t>1) в сложном предложении с союзной и бессоюзной связью,</a:t>
            </a:r>
          </a:p>
          <a:p>
            <a:r>
              <a:rPr lang="ru-RU" dirty="0"/>
              <a:t>2) в сложном бессоюзном предложении</a:t>
            </a:r>
          </a:p>
          <a:p>
            <a:r>
              <a:rPr lang="ru-RU" b="1" dirty="0"/>
              <a:t>Запишите их номера.</a:t>
            </a:r>
          </a:p>
          <a:p>
            <a:r>
              <a:rPr lang="ru-RU" b="1" dirty="0"/>
              <a:t>2.Найдите предложения, в которых </a:t>
            </a:r>
            <a:r>
              <a:rPr lang="ru-RU" b="1" u="sng" dirty="0"/>
              <a:t>тире</a:t>
            </a:r>
            <a:r>
              <a:rPr lang="ru-RU" b="1" dirty="0"/>
              <a:t> ставится</a:t>
            </a:r>
          </a:p>
          <a:p>
            <a:r>
              <a:rPr lang="ru-RU" dirty="0"/>
              <a:t>1) между подлежащим и сказуемым</a:t>
            </a:r>
          </a:p>
          <a:p>
            <a:r>
              <a:rPr lang="ru-RU" dirty="0"/>
              <a:t>2) в простом предложении при однородных членах</a:t>
            </a:r>
          </a:p>
          <a:p>
            <a:r>
              <a:rPr lang="ru-RU" b="1" dirty="0"/>
              <a:t>Запишите их номера.</a:t>
            </a:r>
          </a:p>
          <a:p>
            <a:r>
              <a:rPr lang="ru-RU" b="1" dirty="0"/>
              <a:t>3.Найдите предложения, в которых </a:t>
            </a:r>
            <a:r>
              <a:rPr lang="ru-RU" b="1" u="sng" dirty="0"/>
              <a:t>запятая </a:t>
            </a:r>
            <a:r>
              <a:rPr lang="ru-RU" b="1" dirty="0"/>
              <a:t>ставится</a:t>
            </a:r>
          </a:p>
          <a:p>
            <a:r>
              <a:rPr lang="ru-RU" dirty="0"/>
              <a:t>1) в сложном предложении с союзной и бессоюзной связью,</a:t>
            </a:r>
          </a:p>
          <a:p>
            <a:r>
              <a:rPr lang="ru-RU" dirty="0"/>
              <a:t>2) в сложном бессоюзном предложении</a:t>
            </a:r>
          </a:p>
          <a:p>
            <a:r>
              <a:rPr lang="ru-RU" b="1" dirty="0"/>
              <a:t>Запишите их номера.</a:t>
            </a: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4149080"/>
            <a:ext cx="1597025" cy="246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7067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7404" y="188640"/>
            <a:ext cx="8712968" cy="6001643"/>
          </a:xfrm>
          <a:prstGeom prst="rect">
            <a:avLst/>
          </a:prstGeom>
        </p:spPr>
        <p:txBody>
          <a:bodyPr wrap="square">
            <a:spAutoFit/>
          </a:bodyPr>
          <a:lstStyle/>
          <a:p>
            <a:r>
              <a:rPr lang="ru-RU" sz="2400" b="1" dirty="0">
                <a:solidFill>
                  <a:srgbClr val="FF0000"/>
                </a:solidFill>
              </a:rPr>
              <a:t>Запятая (две запятых) ставится, если в предложении есть:</a:t>
            </a:r>
          </a:p>
          <a:p>
            <a:pPr marL="342900" indent="-342900">
              <a:buAutoNum type="arabicPeriod"/>
            </a:pPr>
            <a:r>
              <a:rPr lang="ru-RU" sz="2400" b="1" dirty="0">
                <a:solidFill>
                  <a:srgbClr val="FF0000"/>
                </a:solidFill>
              </a:rPr>
              <a:t>обособленное определение</a:t>
            </a:r>
            <a:r>
              <a:rPr lang="ru-RU" sz="2400" u="sng" dirty="0"/>
              <a:t>: </a:t>
            </a:r>
            <a:r>
              <a:rPr lang="ru-RU" sz="2400" dirty="0"/>
              <a:t>Красный бант, завязанный в </a:t>
            </a:r>
            <a:r>
              <a:rPr lang="ru-RU" sz="2400" dirty="0" err="1"/>
              <a:t>еѐ</a:t>
            </a:r>
            <a:r>
              <a:rPr lang="ru-RU" sz="2400" dirty="0"/>
              <a:t> ореховых переливающихся волосах, делал </a:t>
            </a:r>
            <a:r>
              <a:rPr lang="ru-RU" sz="2400" dirty="0" err="1"/>
              <a:t>еѐ</a:t>
            </a:r>
            <a:r>
              <a:rPr lang="ru-RU" sz="2400" dirty="0"/>
              <a:t> особенно соблазнительной. (И. Бунин);</a:t>
            </a:r>
          </a:p>
          <a:p>
            <a:endParaRPr lang="ru-RU" sz="2400" dirty="0"/>
          </a:p>
          <a:p>
            <a:r>
              <a:rPr lang="ru-RU" sz="2400" b="1" dirty="0">
                <a:solidFill>
                  <a:srgbClr val="FF0000"/>
                </a:solidFill>
              </a:rPr>
              <a:t>2. обособленное обстоятельство</a:t>
            </a:r>
            <a:r>
              <a:rPr lang="ru-RU" sz="2400" dirty="0"/>
              <a:t>:</a:t>
            </a:r>
            <a:r>
              <a:rPr lang="ru-RU" sz="2400" u="sng" dirty="0"/>
              <a:t> </a:t>
            </a:r>
            <a:r>
              <a:rPr lang="ru-RU" sz="2400" dirty="0"/>
              <a:t>А под стеной леса стоят, багрово серея, три больших волка. (И. Бунин);</a:t>
            </a:r>
          </a:p>
          <a:p>
            <a:endParaRPr lang="ru-RU" sz="2400" dirty="0"/>
          </a:p>
          <a:p>
            <a:r>
              <a:rPr lang="ru-RU" sz="2400" b="1" dirty="0">
                <a:solidFill>
                  <a:srgbClr val="FF0000"/>
                </a:solidFill>
              </a:rPr>
              <a:t>3.обособленное приложение</a:t>
            </a:r>
            <a:r>
              <a:rPr lang="ru-RU" sz="2400" dirty="0"/>
              <a:t>: Григорий пришел в Ягодное, имение </a:t>
            </a:r>
            <a:r>
              <a:rPr lang="ru-RU" sz="2400" dirty="0" err="1"/>
              <a:t>Листницких</a:t>
            </a:r>
            <a:r>
              <a:rPr lang="ru-RU" sz="2400" dirty="0"/>
              <a:t>, часов в восемь утра. (М. Шолохов);</a:t>
            </a:r>
          </a:p>
          <a:p>
            <a:endParaRPr lang="ru-RU" sz="2400" dirty="0"/>
          </a:p>
          <a:p>
            <a:r>
              <a:rPr lang="ru-RU" sz="2400" b="1" dirty="0">
                <a:solidFill>
                  <a:srgbClr val="FF0000"/>
                </a:solidFill>
              </a:rPr>
              <a:t>4.обособленные уточняющие члены</a:t>
            </a:r>
            <a:r>
              <a:rPr lang="ru-RU" sz="2400" b="1" dirty="0"/>
              <a:t>: </a:t>
            </a:r>
            <a:r>
              <a:rPr lang="ru-RU" sz="2400" dirty="0"/>
              <a:t>В Сочельник, под Рождество, бывало, до звезды не ели. (И. Шмелев);</a:t>
            </a:r>
          </a:p>
          <a:p>
            <a:endParaRPr lang="ru-RU" sz="2400" dirty="0"/>
          </a:p>
          <a:p>
            <a:r>
              <a:rPr lang="ru-RU" sz="2400" b="1" dirty="0">
                <a:solidFill>
                  <a:srgbClr val="FF0000"/>
                </a:solidFill>
              </a:rPr>
              <a:t>5.междометие:</a:t>
            </a:r>
            <a:r>
              <a:rPr lang="ru-RU" sz="2400" dirty="0"/>
              <a:t> Эге, красавица, у тебя остры зубы! (М. Горький);</a:t>
            </a:r>
          </a:p>
          <a:p>
            <a:endParaRPr lang="ru-RU" sz="2400" dirty="0"/>
          </a:p>
        </p:txBody>
      </p:sp>
    </p:spTree>
    <p:extLst>
      <p:ext uri="{BB962C8B-B14F-4D97-AF65-F5344CB8AC3E}">
        <p14:creationId xmlns:p14="http://schemas.microsoft.com/office/powerpoint/2010/main" val="264170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44106" y="1052736"/>
            <a:ext cx="8136904" cy="5262979"/>
          </a:xfrm>
          <a:prstGeom prst="rect">
            <a:avLst/>
          </a:prstGeom>
        </p:spPr>
        <p:txBody>
          <a:bodyPr wrap="square">
            <a:spAutoFit/>
          </a:bodyPr>
          <a:lstStyle/>
          <a:p>
            <a:r>
              <a:rPr lang="ru-RU" sz="2400" b="1" dirty="0">
                <a:solidFill>
                  <a:srgbClr val="FF0000"/>
                </a:solidFill>
              </a:rPr>
              <a:t>6.вводные слова, словосочетания, предложения</a:t>
            </a:r>
            <a:r>
              <a:rPr lang="ru-RU" sz="2400" dirty="0">
                <a:solidFill>
                  <a:srgbClr val="FF0000"/>
                </a:solidFill>
              </a:rPr>
              <a:t>:</a:t>
            </a:r>
            <a:r>
              <a:rPr lang="ru-RU" sz="2400" dirty="0"/>
              <a:t> </a:t>
            </a:r>
          </a:p>
          <a:p>
            <a:r>
              <a:rPr lang="ru-RU" sz="2400" dirty="0"/>
              <a:t>К сожалению, никто не заглядывал в эти места, кроме сыщиков. (К. Паустовский) Казак, я думаю, он неплохой. (М. Шолохов);</a:t>
            </a:r>
          </a:p>
          <a:p>
            <a:endParaRPr lang="ru-RU" sz="2400" dirty="0"/>
          </a:p>
          <a:p>
            <a:r>
              <a:rPr lang="ru-RU" sz="2400" b="1" dirty="0">
                <a:solidFill>
                  <a:srgbClr val="FF0000"/>
                </a:solidFill>
              </a:rPr>
              <a:t>7.обращение: </a:t>
            </a:r>
            <a:r>
              <a:rPr lang="ru-RU" sz="2400" dirty="0"/>
              <a:t>Возьми же себя в руки, милая моя Иринка! (М. Шолохов);</a:t>
            </a:r>
          </a:p>
          <a:p>
            <a:endParaRPr lang="ru-RU" sz="2400" dirty="0"/>
          </a:p>
          <a:p>
            <a:r>
              <a:rPr lang="ru-RU" sz="2400" b="1" dirty="0">
                <a:solidFill>
                  <a:srgbClr val="FF0000"/>
                </a:solidFill>
              </a:rPr>
              <a:t>8.сравнительный оборот:</a:t>
            </a:r>
            <a:r>
              <a:rPr lang="ru-RU" sz="2400" b="1" dirty="0"/>
              <a:t> </a:t>
            </a:r>
            <a:r>
              <a:rPr lang="ru-RU" sz="2400" dirty="0"/>
              <a:t>Маленький дом стоит, как последний маяк, на краю туманной бездны. (К. Паустовский)</a:t>
            </a:r>
          </a:p>
          <a:p>
            <a:endParaRPr lang="ru-RU" sz="2400" dirty="0"/>
          </a:p>
          <a:p>
            <a:pPr lvl="0"/>
            <a:r>
              <a:rPr lang="ru-RU" sz="2400" b="1" dirty="0">
                <a:solidFill>
                  <a:srgbClr val="FF0000"/>
                </a:solidFill>
              </a:rPr>
              <a:t>9.при однородных членах:</a:t>
            </a:r>
            <a:r>
              <a:rPr lang="ru-RU" sz="2400" b="1" dirty="0">
                <a:solidFill>
                  <a:prstClr val="black"/>
                </a:solidFill>
              </a:rPr>
              <a:t> </a:t>
            </a:r>
            <a:r>
              <a:rPr lang="ru-RU" sz="2400" dirty="0">
                <a:solidFill>
                  <a:prstClr val="black"/>
                </a:solidFill>
              </a:rPr>
              <a:t>В пойме реки, на лугопастбищных просторах спокон веку пасутся небольшие, но грозные африканские буйволы. (Н. Гумилев);</a:t>
            </a:r>
            <a:r>
              <a:rPr lang="ru-RU" sz="2400" dirty="0"/>
              <a:t> </a:t>
            </a:r>
          </a:p>
        </p:txBody>
      </p:sp>
    </p:spTree>
    <p:extLst>
      <p:ext uri="{BB962C8B-B14F-4D97-AF65-F5344CB8AC3E}">
        <p14:creationId xmlns:p14="http://schemas.microsoft.com/office/powerpoint/2010/main" val="530124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43513"/>
            <a:ext cx="8136904" cy="6463308"/>
          </a:xfrm>
          <a:prstGeom prst="rect">
            <a:avLst/>
          </a:prstGeom>
        </p:spPr>
        <p:txBody>
          <a:bodyPr wrap="square">
            <a:spAutoFit/>
          </a:bodyPr>
          <a:lstStyle/>
          <a:p>
            <a:pPr lvl="0"/>
            <a:endParaRPr lang="ru-RU" sz="2400" b="1" dirty="0">
              <a:solidFill>
                <a:srgbClr val="FF0000"/>
              </a:solidFill>
            </a:endParaRPr>
          </a:p>
          <a:p>
            <a:pPr lvl="0"/>
            <a:r>
              <a:rPr lang="ru-RU" sz="2600" b="1" dirty="0">
                <a:solidFill>
                  <a:srgbClr val="FF0000"/>
                </a:solidFill>
              </a:rPr>
              <a:t>10.в СПП предложении:</a:t>
            </a:r>
            <a:r>
              <a:rPr lang="ru-RU" sz="2600" b="1" dirty="0">
                <a:solidFill>
                  <a:prstClr val="black"/>
                </a:solidFill>
              </a:rPr>
              <a:t> </a:t>
            </a:r>
            <a:r>
              <a:rPr lang="ru-RU" sz="2600" dirty="0">
                <a:solidFill>
                  <a:prstClr val="black"/>
                </a:solidFill>
              </a:rPr>
              <a:t>Мы знали, </a:t>
            </a:r>
            <a:r>
              <a:rPr lang="ru-RU" sz="2600" dirty="0">
                <a:solidFill>
                  <a:srgbClr val="FF0000"/>
                </a:solidFill>
              </a:rPr>
              <a:t>что</a:t>
            </a:r>
            <a:r>
              <a:rPr lang="ru-RU" sz="2600" dirty="0">
                <a:solidFill>
                  <a:prstClr val="black"/>
                </a:solidFill>
              </a:rPr>
              <a:t> лев убегает только раненый очень тяжело или не раненный совершенно. (Н. Гумилев);</a:t>
            </a:r>
          </a:p>
          <a:p>
            <a:pPr lvl="0"/>
            <a:endParaRPr lang="ru-RU" sz="2600" b="1" dirty="0">
              <a:solidFill>
                <a:prstClr val="black"/>
              </a:solidFill>
            </a:endParaRPr>
          </a:p>
          <a:p>
            <a:pPr lvl="0"/>
            <a:r>
              <a:rPr lang="ru-RU" sz="2600" b="1" dirty="0">
                <a:solidFill>
                  <a:srgbClr val="FF0000"/>
                </a:solidFill>
              </a:rPr>
              <a:t>11. В ССП предложении</a:t>
            </a:r>
            <a:r>
              <a:rPr lang="ru-RU" sz="2600" dirty="0">
                <a:solidFill>
                  <a:srgbClr val="FF0000"/>
                </a:solidFill>
              </a:rPr>
              <a:t>:</a:t>
            </a:r>
            <a:r>
              <a:rPr lang="ru-RU" sz="2600" dirty="0">
                <a:solidFill>
                  <a:prstClr val="black"/>
                </a:solidFill>
              </a:rPr>
              <a:t> Хлынули потоки дождя, </a:t>
            </a:r>
            <a:r>
              <a:rPr lang="ru-RU" sz="2600" dirty="0">
                <a:solidFill>
                  <a:srgbClr val="FF0000"/>
                </a:solidFill>
              </a:rPr>
              <a:t>и </a:t>
            </a:r>
            <a:r>
              <a:rPr lang="ru-RU" sz="2600" dirty="0">
                <a:solidFill>
                  <a:prstClr val="black"/>
                </a:solidFill>
              </a:rPr>
              <a:t>запрыгал угловатый град</a:t>
            </a:r>
          </a:p>
          <a:p>
            <a:pPr lvl="0"/>
            <a:endParaRPr lang="ru-RU" sz="2600" b="1" dirty="0">
              <a:solidFill>
                <a:prstClr val="black"/>
              </a:solidFill>
            </a:endParaRPr>
          </a:p>
          <a:p>
            <a:pPr lvl="0"/>
            <a:r>
              <a:rPr lang="ru-RU" sz="2600" b="1" dirty="0">
                <a:solidFill>
                  <a:srgbClr val="FF0000"/>
                </a:solidFill>
              </a:rPr>
              <a:t>12.после прямой речи перед словами автора:</a:t>
            </a:r>
            <a:r>
              <a:rPr lang="ru-RU" sz="2600" b="1" dirty="0">
                <a:solidFill>
                  <a:prstClr val="black"/>
                </a:solidFill>
              </a:rPr>
              <a:t> </a:t>
            </a:r>
            <a:r>
              <a:rPr lang="ru-RU" sz="2600" dirty="0">
                <a:solidFill>
                  <a:prstClr val="black"/>
                </a:solidFill>
              </a:rPr>
              <a:t>«Идем пить чай с постными пирогами», —говорит отец. (И. Шмелев)</a:t>
            </a:r>
          </a:p>
          <a:p>
            <a:r>
              <a:rPr lang="ru-RU" sz="2600" b="1" dirty="0">
                <a:solidFill>
                  <a:srgbClr val="FF0000"/>
                </a:solidFill>
              </a:rPr>
              <a:t>13. Части БСП разделяются запятой:</a:t>
            </a:r>
            <a:endParaRPr lang="ru-RU" sz="2600" dirty="0">
              <a:solidFill>
                <a:srgbClr val="FF0000"/>
              </a:solidFill>
            </a:endParaRPr>
          </a:p>
          <a:p>
            <a:r>
              <a:rPr lang="ru-RU" sz="2600" dirty="0">
                <a:solidFill>
                  <a:srgbClr val="000000"/>
                </a:solidFill>
              </a:rPr>
              <a:t>Части тесно связаны по смыслу (одновременность или последовательность событий) и не имеют осложняющих конструкций. </a:t>
            </a:r>
            <a:r>
              <a:rPr lang="ru-RU" sz="2600" i="1" dirty="0">
                <a:solidFill>
                  <a:srgbClr val="000000"/>
                </a:solidFill>
              </a:rPr>
              <a:t>Поезд ушёл, перрон быстро опустел, вокруг стало тихо</a:t>
            </a:r>
            <a:endParaRPr lang="ru-RU" sz="2600" dirty="0">
              <a:solidFill>
                <a:prstClr val="black"/>
              </a:solidFill>
            </a:endParaRPr>
          </a:p>
        </p:txBody>
      </p:sp>
    </p:spTree>
    <p:extLst>
      <p:ext uri="{BB962C8B-B14F-4D97-AF65-F5344CB8AC3E}">
        <p14:creationId xmlns:p14="http://schemas.microsoft.com/office/powerpoint/2010/main" val="2392474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4838" y="127618"/>
            <a:ext cx="8352928" cy="6740307"/>
          </a:xfrm>
          <a:prstGeom prst="rect">
            <a:avLst/>
          </a:prstGeom>
        </p:spPr>
        <p:txBody>
          <a:bodyPr wrap="square">
            <a:spAutoFit/>
          </a:bodyPr>
          <a:lstStyle/>
          <a:p>
            <a:r>
              <a:rPr lang="ru-RU" sz="2400" b="1" dirty="0">
                <a:solidFill>
                  <a:srgbClr val="FF0000"/>
                </a:solidFill>
              </a:rPr>
              <a:t>Тире (два тире) ставится, если в предложении есть:</a:t>
            </a:r>
          </a:p>
          <a:p>
            <a:r>
              <a:rPr lang="ru-RU" sz="2400" b="1" dirty="0"/>
              <a:t>1.обобщающее слово после однородных членов предложения</a:t>
            </a:r>
            <a:r>
              <a:rPr lang="ru-RU" sz="2400" dirty="0"/>
              <a:t>: Осколки битой посуды, изорванные бумаги, книги, залитые </a:t>
            </a:r>
            <a:r>
              <a:rPr lang="ru-RU" sz="2400" dirty="0" err="1"/>
              <a:t>мѐдом</a:t>
            </a:r>
            <a:r>
              <a:rPr lang="ru-RU" sz="2400" dirty="0"/>
              <a:t> клочки суконной материи, детские игрушки, старая мебель, рассыпанная мука — </a:t>
            </a:r>
            <a:r>
              <a:rPr lang="ru-RU" sz="2400" dirty="0" err="1"/>
              <a:t>всѐ</a:t>
            </a:r>
            <a:r>
              <a:rPr lang="ru-RU" sz="2400" dirty="0"/>
              <a:t> это в ужасающем беспорядке валяюсь на полу, вопило о разгроме</a:t>
            </a:r>
          </a:p>
          <a:p>
            <a:endParaRPr lang="ru-RU" sz="2400" dirty="0"/>
          </a:p>
          <a:p>
            <a:r>
              <a:rPr lang="ru-RU" sz="2400" b="1" dirty="0"/>
              <a:t>2. одиночное или </a:t>
            </a:r>
            <a:r>
              <a:rPr lang="ru-RU" sz="2400" b="1" dirty="0" err="1"/>
              <a:t>распространѐнное</a:t>
            </a:r>
            <a:r>
              <a:rPr lang="ru-RU" sz="2400" b="1" dirty="0"/>
              <a:t> приложение</a:t>
            </a:r>
            <a:r>
              <a:rPr lang="ru-RU" sz="2400" dirty="0"/>
              <a:t>: А по сторонам от железной дороги в этих краях лежали великие пустынные пространства — Сары-</a:t>
            </a:r>
            <a:r>
              <a:rPr lang="ru-RU" sz="2400" dirty="0" err="1"/>
              <a:t>Озеки</a:t>
            </a:r>
            <a:r>
              <a:rPr lang="ru-RU" sz="2400" dirty="0"/>
              <a:t>. (Ч. Айтматов) Луша — этот угловатый, щуплый подросток — сидела на крайней скамье, ухарски раскинув тоненькие ножки, покуривая. (М. Шолохов);</a:t>
            </a:r>
          </a:p>
          <a:p>
            <a:endParaRPr lang="ru-RU" sz="2400" dirty="0"/>
          </a:p>
          <a:p>
            <a:r>
              <a:rPr lang="ru-RU" sz="2400" b="1" dirty="0"/>
              <a:t>3.вводное предложение</a:t>
            </a:r>
            <a:r>
              <a:rPr lang="ru-RU" sz="2400" dirty="0"/>
              <a:t>: Он приник к замочной скважине — ключа в ней, к счастью, не было — увидел свет, край туалетного женского стола, потом что-то белое, вдруг вставшее и </a:t>
            </a:r>
            <a:r>
              <a:rPr lang="ru-RU" sz="2400" dirty="0" err="1"/>
              <a:t>всѐ</a:t>
            </a:r>
            <a:r>
              <a:rPr lang="ru-RU" sz="2400" dirty="0"/>
              <a:t> закрывшее. (И. Бунин)</a:t>
            </a:r>
          </a:p>
        </p:txBody>
      </p:sp>
    </p:spTree>
    <p:extLst>
      <p:ext uri="{BB962C8B-B14F-4D97-AF65-F5344CB8AC3E}">
        <p14:creationId xmlns:p14="http://schemas.microsoft.com/office/powerpoint/2010/main" val="161328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728261"/>
            <a:ext cx="8784976" cy="3277820"/>
          </a:xfrm>
          <a:prstGeom prst="rect">
            <a:avLst/>
          </a:prstGeom>
        </p:spPr>
        <p:txBody>
          <a:bodyPr wrap="square">
            <a:spAutoFit/>
          </a:bodyPr>
          <a:lstStyle/>
          <a:p>
            <a:pPr lvl="0"/>
            <a:r>
              <a:rPr lang="ru-RU" sz="2300" b="1" dirty="0">
                <a:solidFill>
                  <a:srgbClr val="FF0000"/>
                </a:solidFill>
              </a:rPr>
              <a:t>Тире:</a:t>
            </a:r>
          </a:p>
          <a:p>
            <a:pPr lvl="0"/>
            <a:r>
              <a:rPr lang="ru-RU" sz="2300" b="1" dirty="0">
                <a:solidFill>
                  <a:prstClr val="black"/>
                </a:solidFill>
              </a:rPr>
              <a:t>4.в бессоюзном сложном предложении:</a:t>
            </a:r>
            <a:r>
              <a:rPr lang="ru-RU" sz="2300" dirty="0">
                <a:solidFill>
                  <a:prstClr val="black"/>
                </a:solidFill>
              </a:rPr>
              <a:t> Взошла луна — появился трус дикобраз, который к чему-то принюхивался и рыл под нашим деревом. (Н. Гумилев);</a:t>
            </a:r>
          </a:p>
          <a:p>
            <a:pPr lvl="0"/>
            <a:r>
              <a:rPr lang="ru-RU" sz="2300" b="1" dirty="0">
                <a:solidFill>
                  <a:prstClr val="black"/>
                </a:solidFill>
              </a:rPr>
              <a:t>5.между подлежащим и сказуемым</a:t>
            </a:r>
            <a:r>
              <a:rPr lang="ru-RU" sz="2300" dirty="0">
                <a:solidFill>
                  <a:prstClr val="black"/>
                </a:solidFill>
              </a:rPr>
              <a:t>: Убить льва — затаенная мечта всякого белого. (Н. Гумилев);</a:t>
            </a:r>
          </a:p>
          <a:p>
            <a:pPr lvl="0"/>
            <a:r>
              <a:rPr lang="ru-RU" sz="2300" b="1" dirty="0">
                <a:solidFill>
                  <a:prstClr val="black"/>
                </a:solidFill>
              </a:rPr>
              <a:t>6.в неполном предложении</a:t>
            </a:r>
            <a:r>
              <a:rPr lang="ru-RU" sz="2300" dirty="0">
                <a:solidFill>
                  <a:prstClr val="black"/>
                </a:solidFill>
              </a:rPr>
              <a:t>: С юго-запада сюда идут поохотиться люди, из </a:t>
            </a:r>
            <a:r>
              <a:rPr lang="ru-RU" sz="2300" dirty="0" err="1">
                <a:solidFill>
                  <a:prstClr val="black"/>
                </a:solidFill>
              </a:rPr>
              <a:t>Данакильской</a:t>
            </a:r>
            <a:r>
              <a:rPr lang="ru-RU" sz="2300" dirty="0">
                <a:solidFill>
                  <a:prstClr val="black"/>
                </a:solidFill>
              </a:rPr>
              <a:t> пустыни, </a:t>
            </a:r>
            <a:r>
              <a:rPr lang="ru-RU" sz="2300" dirty="0" err="1">
                <a:solidFill>
                  <a:prstClr val="black"/>
                </a:solidFill>
              </a:rPr>
              <a:t>испещрѐнной</a:t>
            </a:r>
            <a:r>
              <a:rPr lang="ru-RU" sz="2300" dirty="0">
                <a:solidFill>
                  <a:prstClr val="black"/>
                </a:solidFill>
              </a:rPr>
              <a:t> барханами, —львы. (Н. Гумилев)</a:t>
            </a:r>
          </a:p>
        </p:txBody>
      </p:sp>
    </p:spTree>
    <p:extLst>
      <p:ext uri="{BB962C8B-B14F-4D97-AF65-F5344CB8AC3E}">
        <p14:creationId xmlns:p14="http://schemas.microsoft.com/office/powerpoint/2010/main" val="2301219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4917" y="260648"/>
            <a:ext cx="8568952" cy="5909310"/>
          </a:xfrm>
          <a:prstGeom prst="rect">
            <a:avLst/>
          </a:prstGeom>
        </p:spPr>
        <p:txBody>
          <a:bodyPr wrap="square">
            <a:spAutoFit/>
          </a:bodyPr>
          <a:lstStyle/>
          <a:p>
            <a:r>
              <a:rPr lang="ru-RU" b="1" i="0" dirty="0">
                <a:solidFill>
                  <a:srgbClr val="000000"/>
                </a:solidFill>
                <a:effectLst/>
                <a:latin typeface="Noto Serif"/>
              </a:rPr>
              <a:t>Части разделяются тире в СП:</a:t>
            </a:r>
            <a:endParaRPr lang="ru-RU" b="0" i="0" dirty="0">
              <a:solidFill>
                <a:srgbClr val="000000"/>
              </a:solidFill>
              <a:effectLst/>
              <a:latin typeface="Noto Serif"/>
            </a:endParaRPr>
          </a:p>
          <a:p>
            <a:pPr>
              <a:buFont typeface="+mj-lt"/>
              <a:buAutoNum type="arabicPeriod"/>
            </a:pPr>
            <a:r>
              <a:rPr lang="ru-RU" b="0" i="0" dirty="0">
                <a:solidFill>
                  <a:srgbClr val="000000"/>
                </a:solidFill>
                <a:effectLst/>
                <a:latin typeface="Noto Serif"/>
              </a:rPr>
              <a:t>Части </a:t>
            </a:r>
            <a:r>
              <a:rPr lang="ru-RU" b="0" i="0" dirty="0">
                <a:solidFill>
                  <a:srgbClr val="FF0000"/>
                </a:solidFill>
                <a:effectLst/>
                <a:latin typeface="Noto Serif"/>
              </a:rPr>
              <a:t>противопоставлены друг другу </a:t>
            </a:r>
            <a:r>
              <a:rPr lang="ru-RU" b="0" i="0" dirty="0">
                <a:solidFill>
                  <a:srgbClr val="000000"/>
                </a:solidFill>
                <a:effectLst/>
                <a:latin typeface="Noto Serif"/>
              </a:rPr>
              <a:t>(можно вставить союзы </a:t>
            </a:r>
            <a:r>
              <a:rPr lang="ru-RU" b="0" i="0" dirty="0">
                <a:solidFill>
                  <a:srgbClr val="FF0000"/>
                </a:solidFill>
                <a:effectLst/>
                <a:latin typeface="Noto Serif"/>
              </a:rPr>
              <a:t>А, НО, ДА (=НО), ЗАТО, ОДНАКО и</a:t>
            </a:r>
            <a:r>
              <a:rPr lang="ru-RU" b="0" i="0" dirty="0">
                <a:solidFill>
                  <a:srgbClr val="000000"/>
                </a:solidFill>
                <a:effectLst/>
                <a:latin typeface="Noto Serif"/>
              </a:rPr>
              <a:t> т.д.). </a:t>
            </a:r>
            <a:r>
              <a:rPr lang="ru-RU" b="0" i="1" dirty="0">
                <a:solidFill>
                  <a:srgbClr val="000000"/>
                </a:solidFill>
                <a:effectLst/>
                <a:latin typeface="Noto Serif"/>
              </a:rPr>
              <a:t>Деньги исчезают – работа остаётся.</a:t>
            </a:r>
            <a:endParaRPr lang="ru-RU" b="0" i="0" dirty="0">
              <a:solidFill>
                <a:srgbClr val="000000"/>
              </a:solidFill>
              <a:effectLst/>
              <a:latin typeface="Noto Serif"/>
            </a:endParaRPr>
          </a:p>
          <a:p>
            <a:pPr>
              <a:buFont typeface="+mj-lt"/>
              <a:buAutoNum type="arabicPeriod"/>
            </a:pPr>
            <a:endParaRPr lang="ru-RU" b="0" i="0" dirty="0">
              <a:solidFill>
                <a:srgbClr val="000000"/>
              </a:solidFill>
              <a:effectLst/>
              <a:latin typeface="Noto Serif"/>
            </a:endParaRPr>
          </a:p>
          <a:p>
            <a:pPr>
              <a:buFont typeface="+mj-lt"/>
              <a:buAutoNum type="arabicPeriod"/>
            </a:pPr>
            <a:r>
              <a:rPr lang="ru-RU" b="0" i="0" dirty="0">
                <a:solidFill>
                  <a:srgbClr val="000000"/>
                </a:solidFill>
                <a:effectLst/>
                <a:latin typeface="Noto Serif"/>
              </a:rPr>
              <a:t>Вторая часть указывает на </a:t>
            </a:r>
            <a:r>
              <a:rPr lang="ru-RU" b="0" i="0" dirty="0">
                <a:solidFill>
                  <a:srgbClr val="FF0000"/>
                </a:solidFill>
                <a:effectLst/>
                <a:latin typeface="Noto Serif"/>
              </a:rPr>
              <a:t>быструю смену событий или неожиданный результат</a:t>
            </a:r>
            <a:r>
              <a:rPr lang="ru-RU" b="0" i="0" dirty="0">
                <a:solidFill>
                  <a:srgbClr val="000000"/>
                </a:solidFill>
                <a:effectLst/>
                <a:latin typeface="Noto Serif"/>
              </a:rPr>
              <a:t>. </a:t>
            </a:r>
            <a:r>
              <a:rPr lang="ru-RU" b="0" i="1" dirty="0">
                <a:solidFill>
                  <a:srgbClr val="000000"/>
                </a:solidFill>
                <a:effectLst/>
                <a:latin typeface="Noto Serif"/>
              </a:rPr>
              <a:t>Он упал – все засмеялись.</a:t>
            </a:r>
            <a:endParaRPr lang="ru-RU" b="0" i="0" dirty="0">
              <a:solidFill>
                <a:srgbClr val="000000"/>
              </a:solidFill>
              <a:effectLst/>
              <a:latin typeface="Noto Serif"/>
            </a:endParaRPr>
          </a:p>
          <a:p>
            <a:pPr>
              <a:buFont typeface="+mj-lt"/>
              <a:buAutoNum type="arabicPeriod"/>
            </a:pPr>
            <a:endParaRPr lang="ru-RU" b="0" i="0" dirty="0">
              <a:solidFill>
                <a:srgbClr val="FF0000"/>
              </a:solidFill>
              <a:effectLst/>
              <a:latin typeface="Noto Serif"/>
            </a:endParaRPr>
          </a:p>
          <a:p>
            <a:pPr>
              <a:buFont typeface="+mj-lt"/>
              <a:buAutoNum type="arabicPeriod"/>
            </a:pPr>
            <a:r>
              <a:rPr lang="ru-RU" b="0" i="0" dirty="0">
                <a:solidFill>
                  <a:srgbClr val="FF0000"/>
                </a:solidFill>
                <a:effectLst/>
                <a:latin typeface="Noto Serif"/>
              </a:rPr>
              <a:t>Первая часть </a:t>
            </a:r>
            <a:r>
              <a:rPr lang="ru-RU" b="0" i="0" dirty="0">
                <a:solidFill>
                  <a:srgbClr val="000000"/>
                </a:solidFill>
                <a:effectLst/>
                <a:latin typeface="Noto Serif"/>
              </a:rPr>
              <a:t>указывает на</a:t>
            </a:r>
            <a:r>
              <a:rPr lang="ru-RU" b="0" i="0" dirty="0">
                <a:solidFill>
                  <a:srgbClr val="FF0000"/>
                </a:solidFill>
                <a:effectLst/>
                <a:latin typeface="Noto Serif"/>
              </a:rPr>
              <a:t> время, условие, причину </a:t>
            </a:r>
            <a:r>
              <a:rPr lang="ru-RU" b="0" i="0" dirty="0">
                <a:solidFill>
                  <a:srgbClr val="000000"/>
                </a:solidFill>
                <a:effectLst/>
                <a:latin typeface="Noto Serif"/>
              </a:rPr>
              <a:t>совершения того, о чём говорится во второй части (можно вставить союзы КОГДА, ЕСЛИ, ТАК КАК). </a:t>
            </a:r>
            <a:r>
              <a:rPr lang="ru-RU" b="0" i="1" dirty="0">
                <a:solidFill>
                  <a:srgbClr val="000000"/>
                </a:solidFill>
                <a:effectLst/>
                <a:latin typeface="Noto Serif"/>
              </a:rPr>
              <a:t>Лес рубят – щепки летят. Станет тепло – снимем шубы.</a:t>
            </a:r>
            <a:endParaRPr lang="ru-RU" b="0" i="0" dirty="0">
              <a:solidFill>
                <a:srgbClr val="000000"/>
              </a:solidFill>
              <a:effectLst/>
              <a:latin typeface="Noto Serif"/>
            </a:endParaRPr>
          </a:p>
          <a:p>
            <a:pPr>
              <a:buFont typeface="+mj-lt"/>
              <a:buAutoNum type="arabicPeriod"/>
            </a:pPr>
            <a:endParaRPr lang="ru-RU" b="0" i="0" dirty="0">
              <a:solidFill>
                <a:srgbClr val="FF0000"/>
              </a:solidFill>
              <a:effectLst/>
              <a:latin typeface="Noto Serif"/>
            </a:endParaRPr>
          </a:p>
          <a:p>
            <a:pPr>
              <a:buFont typeface="+mj-lt"/>
              <a:buAutoNum type="arabicPeriod"/>
            </a:pPr>
            <a:r>
              <a:rPr lang="ru-RU" b="0" i="0" dirty="0">
                <a:solidFill>
                  <a:srgbClr val="FF0000"/>
                </a:solidFill>
                <a:effectLst/>
                <a:latin typeface="Noto Serif"/>
              </a:rPr>
              <a:t>Вторая часть </a:t>
            </a:r>
            <a:r>
              <a:rPr lang="ru-RU" b="0" i="0" dirty="0">
                <a:solidFill>
                  <a:srgbClr val="000000"/>
                </a:solidFill>
                <a:effectLst/>
                <a:latin typeface="Noto Serif"/>
              </a:rPr>
              <a:t>содержит в себе </a:t>
            </a:r>
            <a:r>
              <a:rPr lang="ru-RU" b="0" i="0" dirty="0">
                <a:solidFill>
                  <a:srgbClr val="FF0000"/>
                </a:solidFill>
                <a:effectLst/>
                <a:latin typeface="Noto Serif"/>
              </a:rPr>
              <a:t>вывод, следствие</a:t>
            </a:r>
            <a:r>
              <a:rPr lang="ru-RU" b="0" i="0" dirty="0">
                <a:solidFill>
                  <a:srgbClr val="000000"/>
                </a:solidFill>
                <a:effectLst/>
                <a:latin typeface="Noto Serif"/>
              </a:rPr>
              <a:t> из того, о чём говорится в первой части (можно вставить наречие ПОЭТОМУ). </a:t>
            </a:r>
            <a:r>
              <a:rPr lang="ru-RU" b="0" i="1" dirty="0">
                <a:solidFill>
                  <a:srgbClr val="000000"/>
                </a:solidFill>
                <a:effectLst/>
                <a:latin typeface="Noto Serif"/>
              </a:rPr>
              <a:t>Хвалы приманчивы – как их не пожелать? (И. Крылов) </a:t>
            </a:r>
            <a:endParaRPr lang="ru-RU" b="0" i="0" dirty="0">
              <a:solidFill>
                <a:srgbClr val="000000"/>
              </a:solidFill>
              <a:effectLst/>
              <a:latin typeface="Noto Serif"/>
            </a:endParaRPr>
          </a:p>
          <a:p>
            <a:pPr>
              <a:buFont typeface="+mj-lt"/>
              <a:buAutoNum type="arabicPeriod"/>
            </a:pPr>
            <a:endParaRPr lang="ru-RU" b="0" i="0" dirty="0">
              <a:solidFill>
                <a:srgbClr val="FF0000"/>
              </a:solidFill>
              <a:effectLst/>
              <a:latin typeface="Noto Serif"/>
            </a:endParaRPr>
          </a:p>
          <a:p>
            <a:pPr>
              <a:buFont typeface="+mj-lt"/>
              <a:buAutoNum type="arabicPeriod"/>
            </a:pPr>
            <a:r>
              <a:rPr lang="ru-RU" b="0" i="0" dirty="0">
                <a:solidFill>
                  <a:srgbClr val="FF0000"/>
                </a:solidFill>
                <a:effectLst/>
                <a:latin typeface="Noto Serif"/>
              </a:rPr>
              <a:t>Вторая часть</a:t>
            </a:r>
            <a:r>
              <a:rPr lang="ru-RU" b="0" i="0" dirty="0">
                <a:solidFill>
                  <a:srgbClr val="000000"/>
                </a:solidFill>
                <a:effectLst/>
                <a:latin typeface="Noto Serif"/>
              </a:rPr>
              <a:t> содержит </a:t>
            </a:r>
            <a:r>
              <a:rPr lang="ru-RU" b="0" i="0" dirty="0">
                <a:solidFill>
                  <a:srgbClr val="FF0000"/>
                </a:solidFill>
                <a:effectLst/>
                <a:latin typeface="Noto Serif"/>
              </a:rPr>
              <a:t>сравнение </a:t>
            </a:r>
            <a:r>
              <a:rPr lang="ru-RU" b="0" i="0" dirty="0">
                <a:solidFill>
                  <a:srgbClr val="000000"/>
                </a:solidFill>
                <a:effectLst/>
                <a:latin typeface="Noto Serif"/>
              </a:rPr>
              <a:t>(можно вставить союз КАК, СЛОВНО, БУДТО и т.д.). </a:t>
            </a:r>
            <a:r>
              <a:rPr lang="ru-RU" b="0" i="1" dirty="0">
                <a:solidFill>
                  <a:srgbClr val="000000"/>
                </a:solidFill>
                <a:effectLst/>
                <a:latin typeface="Noto Serif"/>
              </a:rPr>
              <a:t>Молвит слово – соловей поёт.</a:t>
            </a:r>
            <a:endParaRPr lang="ru-RU" b="0" i="0" dirty="0">
              <a:solidFill>
                <a:srgbClr val="000000"/>
              </a:solidFill>
              <a:effectLst/>
              <a:latin typeface="Noto Serif"/>
            </a:endParaRPr>
          </a:p>
          <a:p>
            <a:pPr>
              <a:buFont typeface="+mj-lt"/>
              <a:buAutoNum type="arabicPeriod"/>
            </a:pPr>
            <a:endParaRPr lang="ru-RU" b="0" i="0" dirty="0">
              <a:solidFill>
                <a:srgbClr val="FF0000"/>
              </a:solidFill>
              <a:effectLst/>
              <a:latin typeface="Noto Serif"/>
            </a:endParaRPr>
          </a:p>
          <a:p>
            <a:pPr>
              <a:buFont typeface="+mj-lt"/>
              <a:buAutoNum type="arabicPeriod"/>
            </a:pPr>
            <a:r>
              <a:rPr lang="ru-RU" b="0" i="0" dirty="0">
                <a:solidFill>
                  <a:srgbClr val="FF0000"/>
                </a:solidFill>
                <a:effectLst/>
                <a:latin typeface="Noto Serif"/>
              </a:rPr>
              <a:t>Вторая часть</a:t>
            </a:r>
            <a:r>
              <a:rPr lang="ru-RU" b="0" i="0" dirty="0">
                <a:solidFill>
                  <a:srgbClr val="000000"/>
                </a:solidFill>
                <a:effectLst/>
                <a:latin typeface="Noto Serif"/>
              </a:rPr>
              <a:t> является </a:t>
            </a:r>
            <a:r>
              <a:rPr lang="ru-RU" b="0" i="0" dirty="0">
                <a:solidFill>
                  <a:srgbClr val="00B050"/>
                </a:solidFill>
                <a:effectLst/>
                <a:latin typeface="Noto Serif"/>
              </a:rPr>
              <a:t>присоединительным предложением </a:t>
            </a:r>
            <a:r>
              <a:rPr lang="ru-RU" b="0" i="0" dirty="0">
                <a:solidFill>
                  <a:srgbClr val="000000"/>
                </a:solidFill>
                <a:effectLst/>
                <a:latin typeface="Noto Serif"/>
              </a:rPr>
              <a:t>(перед ним есть или могут быть слова </a:t>
            </a:r>
            <a:r>
              <a:rPr lang="ru-RU" b="0" i="0" dirty="0">
                <a:solidFill>
                  <a:srgbClr val="FF0000"/>
                </a:solidFill>
                <a:effectLst/>
                <a:latin typeface="Noto Serif"/>
              </a:rPr>
              <a:t>ЭТО, ТАК, ТАКОВ</a:t>
            </a:r>
            <a:r>
              <a:rPr lang="ru-RU" b="0" i="0" dirty="0">
                <a:solidFill>
                  <a:srgbClr val="000000"/>
                </a:solidFill>
                <a:effectLst/>
                <a:latin typeface="Noto Serif"/>
              </a:rPr>
              <a:t> и т.д.). </a:t>
            </a:r>
            <a:r>
              <a:rPr lang="ru-RU" b="0" i="1" dirty="0">
                <a:solidFill>
                  <a:srgbClr val="000000"/>
                </a:solidFill>
                <a:effectLst/>
                <a:latin typeface="Noto Serif"/>
              </a:rPr>
              <a:t>Приказ есть приказ – так его воспитали. Всё небо в тучах – плохая погода.</a:t>
            </a:r>
            <a:endParaRPr lang="ru-RU" b="0" i="0" dirty="0">
              <a:solidFill>
                <a:srgbClr val="000000"/>
              </a:solidFill>
              <a:effectLst/>
              <a:latin typeface="Noto Serif"/>
            </a:endParaRPr>
          </a:p>
        </p:txBody>
      </p:sp>
    </p:spTree>
    <p:extLst>
      <p:ext uri="{BB962C8B-B14F-4D97-AF65-F5344CB8AC3E}">
        <p14:creationId xmlns:p14="http://schemas.microsoft.com/office/powerpoint/2010/main" val="527742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Тире в БП.jpg"/>
          <p:cNvPicPr>
            <a:picLocks noGrp="1" noChangeAspect="1"/>
          </p:cNvPicPr>
          <p:nvPr>
            <p:ph idx="1"/>
          </p:nvPr>
        </p:nvPicPr>
        <p:blipFill>
          <a:blip r:embed="rId2" cstate="print"/>
          <a:stretch>
            <a:fillRect/>
          </a:stretch>
        </p:blipFill>
        <p:spPr>
          <a:xfrm>
            <a:off x="395536" y="404664"/>
            <a:ext cx="8424935" cy="6192688"/>
          </a:xfrm>
        </p:spPr>
      </p:pic>
    </p:spTree>
    <p:extLst>
      <p:ext uri="{BB962C8B-B14F-4D97-AF65-F5344CB8AC3E}">
        <p14:creationId xmlns:p14="http://schemas.microsoft.com/office/powerpoint/2010/main" val="317952014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TotalTime>
  <Words>2888</Words>
  <Application>Microsoft Office PowerPoint</Application>
  <PresentationFormat>Экран (4:3)</PresentationFormat>
  <Paragraphs>144</Paragraphs>
  <Slides>21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21</vt:i4>
      </vt:variant>
    </vt:vector>
  </HeadingPairs>
  <TitlesOfParts>
    <vt:vector size="25" baseType="lpstr">
      <vt:lpstr>Arial</vt:lpstr>
      <vt:lpstr>Calibri</vt:lpstr>
      <vt:lpstr>Noto Serif</vt:lpstr>
      <vt:lpstr>Тема Office</vt:lpstr>
      <vt:lpstr>Материалы для подготовки  к 21 заданию ЕГЭ 2022 года</vt:lpstr>
      <vt:lpstr>   Выделяющие знаки. В предложении эти знаки служат для обозначения границ обособленных второстепенных членов, обращений, вводных слов, словосочетаний и предложений, прямой речи.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Тренировочные задания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Мастеркова</dc:creator>
  <cp:lastModifiedBy>Пользователь</cp:lastModifiedBy>
  <cp:revision>17</cp:revision>
  <dcterms:created xsi:type="dcterms:W3CDTF">2018-10-03T03:40:14Z</dcterms:created>
  <dcterms:modified xsi:type="dcterms:W3CDTF">2022-09-28T12:37:48Z</dcterms:modified>
</cp:coreProperties>
</file>