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80" r:id="rId5"/>
    <p:sldId id="281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279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A3A3-C7E6-4B9E-9947-A4B4509FC207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84C26-E4EA-4B41-B85A-8CA23D2AA5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A3A3-C7E6-4B9E-9947-A4B4509FC207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84C26-E4EA-4B41-B85A-8CA23D2AA5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A3A3-C7E6-4B9E-9947-A4B4509FC207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84C26-E4EA-4B41-B85A-8CA23D2AA5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A3A3-C7E6-4B9E-9947-A4B4509FC207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84C26-E4EA-4B41-B85A-8CA23D2AA5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A3A3-C7E6-4B9E-9947-A4B4509FC207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84C26-E4EA-4B41-B85A-8CA23D2AA5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A3A3-C7E6-4B9E-9947-A4B4509FC207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84C26-E4EA-4B41-B85A-8CA23D2AA5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A3A3-C7E6-4B9E-9947-A4B4509FC207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84C26-E4EA-4B41-B85A-8CA23D2AA5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A3A3-C7E6-4B9E-9947-A4B4509FC207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84C26-E4EA-4B41-B85A-8CA23D2AA5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A3A3-C7E6-4B9E-9947-A4B4509FC207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84C26-E4EA-4B41-B85A-8CA23D2AA5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A3A3-C7E6-4B9E-9947-A4B4509FC207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84C26-E4EA-4B41-B85A-8CA23D2AA5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A3A3-C7E6-4B9E-9947-A4B4509FC207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84C26-E4EA-4B41-B85A-8CA23D2AA5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DA3A3-C7E6-4B9E-9947-A4B4509FC207}" type="datetimeFigureOut">
              <a:rPr lang="ru-RU" smtClean="0"/>
              <a:pPr/>
              <a:t>28.09.2022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84C26-E4EA-4B41-B85A-8CA23D2AA5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ЕГЭ 20</a:t>
            </a:r>
            <a:r>
              <a:rPr lang="en-US" b="1" cap="all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22</a:t>
            </a:r>
            <a:br>
              <a:rPr lang="ru-RU" b="1" cap="all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cap="all" dirty="0">
                <a:ln>
                  <a:solidFill>
                    <a:srgbClr val="FF0000"/>
                  </a:solidFill>
                </a:ln>
                <a:solidFill>
                  <a:schemeClr val="accent2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Задание 16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br>
              <a:rPr lang="ru-RU" b="1" cap="all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b="1" cap="all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</a:t>
            </a:r>
          </a:p>
          <a:p>
            <a:pPr>
              <a:buNone/>
            </a:pPr>
            <a:r>
              <a:rPr lang="ru-RU" b="1" cap="all" dirty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    </a:t>
            </a:r>
            <a:endParaRPr lang="ru-RU" b="1" cap="all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ysClr val="windowText" lastClr="0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>
              <a:buNone/>
            </a:pPr>
            <a:r>
              <a:rPr lang="ru-RU" sz="40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Знаки препинания в простом  осложнённом предложении (с однородными членами) </a:t>
            </a:r>
            <a:br>
              <a:rPr lang="ru-RU" sz="40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40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Пунктуация в сложносочинённом </a:t>
            </a:r>
            <a:br>
              <a:rPr lang="ru-RU" sz="40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40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предложении и простом предложении с однородными членами </a:t>
            </a:r>
            <a:br>
              <a:rPr lang="ru-RU" sz="3800" b="1" cap="all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ysClr val="windowText" lastClr="0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ru-RU" sz="3800" b="1" cap="all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ysClr val="windowText" lastClr="0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sz="3800" b="1" cap="all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ysClr val="windowText" lastClr="0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 </a:t>
            </a:r>
          </a:p>
          <a:p>
            <a:pPr>
              <a:buNone/>
            </a:pPr>
            <a:br>
              <a:rPr lang="ru-RU" b="1" cap="all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ysClr val="windowText" lastClr="0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br>
              <a:rPr lang="ru-RU" b="1" cap="all" dirty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ysClr val="windowText" lastClr="0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460" y="0"/>
            <a:ext cx="8229600" cy="908720"/>
          </a:xfrm>
        </p:spPr>
        <p:txBody>
          <a:bodyPr>
            <a:normAutofit fontScale="90000"/>
          </a:bodyPr>
          <a:lstStyle/>
          <a:p>
            <a:pPr lvl="0" fontAlgn="t">
              <a:spcBef>
                <a:spcPct val="20000"/>
              </a:spcBef>
            </a:pPr>
            <a:r>
              <a:rPr lang="ru-RU" sz="32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ЗНАКИ ПРЕПИНАНИЯ  в простом предложении, осложнённом ОДНОРОДНЫМИ ЧЛЕНАМИ.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5776" y="1216996"/>
            <a:ext cx="6357392" cy="4525963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endParaRPr lang="ru-RU" dirty="0"/>
          </a:p>
          <a:p>
            <a:pPr marL="0" lvl="0" indent="0">
              <a:spcBef>
                <a:spcPts val="0"/>
              </a:spcBef>
              <a:buNone/>
              <a:defRPr/>
            </a:pPr>
            <a:endParaRPr lang="ru-RU" sz="1800" b="1" dirty="0">
              <a:solidFill>
                <a:prstClr val="black"/>
              </a:soli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Содержимое 15"/>
          <p:cNvSpPr txBox="1">
            <a:spLocks/>
          </p:cNvSpPr>
          <p:nvPr/>
        </p:nvSpPr>
        <p:spPr bwMode="auto">
          <a:xfrm>
            <a:off x="112653" y="836160"/>
            <a:ext cx="8928991" cy="619324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alibri"/>
                <a:sym typeface="Wingdings"/>
              </a:rPr>
              <a:t></a:t>
            </a:r>
            <a:r>
              <a:rPr kumimoji="0" lang="ru-RU" sz="2400" b="1" i="0" u="none" strike="noStrike" kern="1200" cap="none" spc="0" normalizeH="0" baseline="0" noProof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alibri"/>
              </a:rPr>
              <a:t>Ловушка №2!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alibri"/>
              </a:rPr>
              <a:t>Фразеологические обороты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alibri"/>
              </a:rPr>
              <a:t>(устойчивые сочетания слов):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alibri"/>
              </a:rPr>
              <a:t>Ни с того ни с сего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alibri"/>
              </a:rPr>
              <a:t>И день и ночь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alibri"/>
              </a:rPr>
              <a:t>И стар и млад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alibri"/>
              </a:rPr>
              <a:t>И смех и горе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alibri"/>
              </a:rPr>
              <a:t>И там и сям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alibri"/>
              </a:rPr>
              <a:t>Ни взад ни вперед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alibri"/>
              </a:rPr>
              <a:t>Ни да ни нет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alibri"/>
              </a:rPr>
              <a:t>Ни за что ни про что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alibri"/>
              </a:rPr>
              <a:t>Ни рыба ни мясо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Calibri"/>
              </a:rPr>
              <a:t>Ни свет ни заря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ru-RU" sz="2400" b="1" i="0" u="none" strike="noStrike" kern="1200" cap="none" spc="0" normalizeH="0" baseline="0" noProof="0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Calibri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Calibri"/>
            </a:endParaRPr>
          </a:p>
        </p:txBody>
      </p:sp>
      <p:sp>
        <p:nvSpPr>
          <p:cNvPr id="7" name="Правая фигурная скобка 6"/>
          <p:cNvSpPr/>
          <p:nvPr/>
        </p:nvSpPr>
        <p:spPr>
          <a:xfrm>
            <a:off x="2915816" y="2348880"/>
            <a:ext cx="648072" cy="4320480"/>
          </a:xfrm>
          <a:prstGeom prst="rightBrac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635896" y="4278287"/>
            <a:ext cx="44609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Запятая внутри них не ставится!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234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>
                <a:solidFill>
                  <a:schemeClr val="tx2">
                    <a:shade val="85000"/>
                    <a:satMod val="150000"/>
                  </a:schemeClr>
                </a:solidFill>
              </a:rPr>
              <a:t>Постановка запятой в простом предложении с однородными членами</a:t>
            </a:r>
          </a:p>
        </p:txBody>
      </p:sp>
      <p:sp>
        <p:nvSpPr>
          <p:cNvPr id="32771" name="Содержимое 2"/>
          <p:cNvSpPr>
            <a:spLocks noGrp="1"/>
          </p:cNvSpPr>
          <p:nvPr>
            <p:ph idx="1"/>
          </p:nvPr>
        </p:nvSpPr>
        <p:spPr>
          <a:xfrm>
            <a:off x="428625" y="1643063"/>
            <a:ext cx="8229600" cy="3071812"/>
          </a:xfrm>
        </p:spPr>
        <p:txBody>
          <a:bodyPr anchor="ctr">
            <a:normAutofit fontScale="92500"/>
          </a:bodyPr>
          <a:lstStyle/>
          <a:p>
            <a:pPr marL="174625" indent="9525" algn="just" eaLnBrk="1" hangingPunct="1">
              <a:lnSpc>
                <a:spcPct val="250000"/>
              </a:lnSpc>
              <a:spcBef>
                <a:spcPct val="0"/>
              </a:spcBef>
              <a:buSzPct val="110000"/>
              <a:buFont typeface="Bodoni MT" pitchFamily="18" charset="0"/>
              <a:buAutoNum type="arabicParenR"/>
            </a:pPr>
            <a:r>
              <a:rPr lang="ru-RU" sz="2400" b="1" i="1" dirty="0">
                <a:latin typeface="Arial" charset="0"/>
                <a:cs typeface="Arial" charset="0"/>
              </a:rPr>
              <a:t> </a:t>
            </a:r>
            <a:r>
              <a:rPr lang="ru-RU" sz="2400" i="1" dirty="0">
                <a:latin typeface="Arial" charset="0"/>
                <a:cs typeface="Arial" charset="0"/>
              </a:rPr>
              <a:t>Мы </a:t>
            </a:r>
            <a:r>
              <a:rPr lang="ru-RU" sz="2400" b="1" i="1" dirty="0">
                <a:latin typeface="Arial" charset="0"/>
                <a:cs typeface="Arial" charset="0"/>
              </a:rPr>
              <a:t> были </a:t>
            </a:r>
            <a:r>
              <a:rPr lang="ru-RU" sz="2400" i="1" dirty="0">
                <a:latin typeface="Arial" charset="0"/>
                <a:cs typeface="Arial" charset="0"/>
              </a:rPr>
              <a:t> не только  </a:t>
            </a:r>
            <a:r>
              <a:rPr lang="ru-RU" sz="2400" b="1" i="1" dirty="0">
                <a:latin typeface="Arial" charset="0"/>
                <a:cs typeface="Arial" charset="0"/>
              </a:rPr>
              <a:t>удивлены,</a:t>
            </a:r>
            <a:r>
              <a:rPr lang="ru-RU" sz="2400" i="1" dirty="0">
                <a:latin typeface="Arial" charset="0"/>
                <a:cs typeface="Arial" charset="0"/>
              </a:rPr>
              <a:t> но и </a:t>
            </a:r>
            <a:r>
              <a:rPr lang="ru-RU" sz="2400" b="1" i="1" dirty="0">
                <a:latin typeface="Arial" charset="0"/>
                <a:cs typeface="Arial" charset="0"/>
              </a:rPr>
              <a:t>обрадованы</a:t>
            </a:r>
            <a:r>
              <a:rPr lang="ru-RU" sz="2400" i="1" dirty="0">
                <a:latin typeface="Arial" charset="0"/>
                <a:cs typeface="Arial" charset="0"/>
              </a:rPr>
              <a:t>.</a:t>
            </a:r>
            <a:r>
              <a:rPr lang="ru-RU" sz="2400" b="1" i="1" dirty="0">
                <a:latin typeface="Arial" charset="0"/>
                <a:cs typeface="Arial" charset="0"/>
              </a:rPr>
              <a:t> </a:t>
            </a:r>
          </a:p>
          <a:p>
            <a:pPr marL="174625" indent="9525" algn="just" eaLnBrk="1" hangingPunct="1">
              <a:lnSpc>
                <a:spcPct val="250000"/>
              </a:lnSpc>
              <a:spcBef>
                <a:spcPct val="0"/>
              </a:spcBef>
              <a:buSzPct val="110000"/>
              <a:buFont typeface="Bodoni MT" pitchFamily="18" charset="0"/>
              <a:buAutoNum type="arabicParenR"/>
            </a:pPr>
            <a:r>
              <a:rPr lang="ru-RU" sz="2400" b="1" i="1" dirty="0">
                <a:latin typeface="Arial" charset="0"/>
                <a:cs typeface="Arial" charset="0"/>
              </a:rPr>
              <a:t> </a:t>
            </a:r>
            <a:r>
              <a:rPr lang="ru-RU" sz="2400" i="1" dirty="0">
                <a:latin typeface="Arial" charset="0"/>
                <a:cs typeface="Arial" charset="0"/>
              </a:rPr>
              <a:t>Гаврила</a:t>
            </a:r>
            <a:r>
              <a:rPr lang="ru-RU" sz="2400" b="1" i="1" dirty="0">
                <a:latin typeface="Arial" charset="0"/>
                <a:cs typeface="Arial" charset="0"/>
              </a:rPr>
              <a:t>  хотел  </a:t>
            </a:r>
            <a:r>
              <a:rPr lang="ru-RU" sz="2400" i="1" dirty="0">
                <a:latin typeface="Arial" charset="0"/>
                <a:cs typeface="Arial" charset="0"/>
              </a:rPr>
              <a:t>что-то</a:t>
            </a:r>
            <a:r>
              <a:rPr lang="ru-RU" sz="2400" b="1" i="1" dirty="0">
                <a:latin typeface="Arial" charset="0"/>
                <a:cs typeface="Arial" charset="0"/>
              </a:rPr>
              <a:t>  возразить,  </a:t>
            </a:r>
            <a:r>
              <a:rPr lang="ru-RU" sz="2400" i="1" dirty="0">
                <a:latin typeface="Arial" charset="0"/>
                <a:cs typeface="Arial" charset="0"/>
              </a:rPr>
              <a:t>да</a:t>
            </a:r>
            <a:r>
              <a:rPr lang="ru-RU" sz="2400" b="1" i="1" dirty="0">
                <a:latin typeface="Arial" charset="0"/>
                <a:cs typeface="Arial" charset="0"/>
              </a:rPr>
              <a:t>  сжал </a:t>
            </a:r>
            <a:r>
              <a:rPr lang="ru-RU" sz="2400" i="1" dirty="0">
                <a:latin typeface="Arial" charset="0"/>
                <a:cs typeface="Arial" charset="0"/>
              </a:rPr>
              <a:t>губы.</a:t>
            </a:r>
            <a:r>
              <a:rPr lang="ru-RU" sz="2400" b="1" i="1" dirty="0">
                <a:latin typeface="Arial" charset="0"/>
                <a:cs typeface="Arial" charset="0"/>
              </a:rPr>
              <a:t> </a:t>
            </a:r>
          </a:p>
        </p:txBody>
      </p:sp>
      <p:grpSp>
        <p:nvGrpSpPr>
          <p:cNvPr id="3" name="Группа 8"/>
          <p:cNvGrpSpPr>
            <a:grpSpLocks/>
          </p:cNvGrpSpPr>
          <p:nvPr/>
        </p:nvGrpSpPr>
        <p:grpSpPr bwMode="auto">
          <a:xfrm>
            <a:off x="1643042" y="3071811"/>
            <a:ext cx="857250" cy="144463"/>
            <a:chOff x="1231860" y="3144834"/>
            <a:chExt cx="1676400" cy="157304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1231860" y="3144834"/>
              <a:ext cx="1676400" cy="1729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1231860" y="3300409"/>
              <a:ext cx="1676400" cy="1729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8"/>
          <p:cNvGrpSpPr>
            <a:grpSpLocks/>
          </p:cNvGrpSpPr>
          <p:nvPr/>
        </p:nvGrpSpPr>
        <p:grpSpPr bwMode="auto">
          <a:xfrm>
            <a:off x="6000760" y="3143248"/>
            <a:ext cx="2000250" cy="71437"/>
            <a:chOff x="2209800" y="2133600"/>
            <a:chExt cx="1676400" cy="77788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2209800" y="2133600"/>
              <a:ext cx="1676400" cy="1728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2209800" y="2209660"/>
              <a:ext cx="1676400" cy="1728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Овал 20"/>
          <p:cNvSpPr/>
          <p:nvPr/>
        </p:nvSpPr>
        <p:spPr>
          <a:xfrm>
            <a:off x="2500298" y="2571744"/>
            <a:ext cx="2000250" cy="571500"/>
          </a:xfrm>
          <a:prstGeom prst="ellipse">
            <a:avLst/>
          </a:prstGeom>
          <a:noFill/>
          <a:ln w="38100">
            <a:solidFill>
              <a:srgbClr val="B876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flipV="1">
            <a:off x="1000100" y="3071810"/>
            <a:ext cx="571500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Овал 66"/>
          <p:cNvSpPr/>
          <p:nvPr/>
        </p:nvSpPr>
        <p:spPr>
          <a:xfrm>
            <a:off x="5786446" y="2714620"/>
            <a:ext cx="1000125" cy="428625"/>
          </a:xfrm>
          <a:prstGeom prst="ellipse">
            <a:avLst/>
          </a:prstGeom>
          <a:noFill/>
          <a:ln w="38100">
            <a:solidFill>
              <a:srgbClr val="B876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grpSp>
        <p:nvGrpSpPr>
          <p:cNvPr id="7" name="Группа 8"/>
          <p:cNvGrpSpPr>
            <a:grpSpLocks/>
          </p:cNvGrpSpPr>
          <p:nvPr/>
        </p:nvGrpSpPr>
        <p:grpSpPr bwMode="auto">
          <a:xfrm>
            <a:off x="4000496" y="3214686"/>
            <a:ext cx="1714500" cy="71438"/>
            <a:chOff x="2209800" y="2133600"/>
            <a:chExt cx="1676400" cy="77788"/>
          </a:xfrm>
        </p:grpSpPr>
        <p:cxnSp>
          <p:nvCxnSpPr>
            <p:cNvPr id="60" name="Прямая соединительная линия 59"/>
            <p:cNvCxnSpPr/>
            <p:nvPr/>
          </p:nvCxnSpPr>
          <p:spPr>
            <a:xfrm>
              <a:off x="2209800" y="2133600"/>
              <a:ext cx="1676400" cy="1729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>
              <a:off x="2209800" y="2209659"/>
              <a:ext cx="1676400" cy="1729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67"/>
          <p:cNvGrpSpPr>
            <a:grpSpLocks/>
          </p:cNvGrpSpPr>
          <p:nvPr/>
        </p:nvGrpSpPr>
        <p:grpSpPr bwMode="auto">
          <a:xfrm>
            <a:off x="3286125" y="2428875"/>
            <a:ext cx="4286250" cy="1071563"/>
            <a:chOff x="3286116" y="2428868"/>
            <a:chExt cx="4286280" cy="1071563"/>
          </a:xfrm>
        </p:grpSpPr>
        <p:grpSp>
          <p:nvGrpSpPr>
            <p:cNvPr id="11" name="Группа 34"/>
            <p:cNvGrpSpPr>
              <a:grpSpLocks/>
            </p:cNvGrpSpPr>
            <p:nvPr/>
          </p:nvGrpSpPr>
          <p:grpSpPr bwMode="auto">
            <a:xfrm>
              <a:off x="3286116" y="2571744"/>
              <a:ext cx="4286280" cy="928687"/>
              <a:chOff x="1071538" y="5072063"/>
              <a:chExt cx="4286280" cy="928694"/>
            </a:xfrm>
          </p:grpSpPr>
          <p:sp>
            <p:nvSpPr>
              <p:cNvPr id="23" name="Содержимое 2"/>
              <p:cNvSpPr txBox="1">
                <a:spLocks/>
              </p:cNvSpPr>
              <p:nvPr/>
            </p:nvSpPr>
            <p:spPr bwMode="auto">
              <a:xfrm>
                <a:off x="1071538" y="5072063"/>
                <a:ext cx="4286280" cy="928694"/>
              </a:xfrm>
              <a:prstGeom prst="rect">
                <a:avLst/>
              </a:prstGeom>
              <a:solidFill>
                <a:schemeClr val="bg2"/>
              </a:solidFill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45720" rIns="4572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indent="7938" algn="just" fontAlgn="base">
                  <a:lnSpc>
                    <a:spcPts val="2400"/>
                  </a:lnSpc>
                  <a:spcBef>
                    <a:spcPct val="0"/>
                  </a:spcBef>
                  <a:buClr>
                    <a:srgbClr val="B8762E"/>
                  </a:buClr>
                  <a:buSzPct val="150000"/>
                  <a:defRPr/>
                </a:pPr>
                <a:r>
                  <a:rPr lang="ru-RU" sz="2800" b="1" dirty="0">
                    <a:ln w="50800"/>
                    <a:solidFill>
                      <a:srgbClr val="611617"/>
                    </a:solidFill>
                    <a:latin typeface="Arial" pitchFamily="34" charset="0"/>
                    <a:cs typeface="Arial" pitchFamily="34" charset="0"/>
                  </a:rPr>
                  <a:t>не только         но и </a:t>
                </a:r>
              </a:p>
              <a:p>
                <a:pPr indent="7938" algn="just" fontAlgn="base">
                  <a:lnSpc>
                    <a:spcPts val="2400"/>
                  </a:lnSpc>
                  <a:spcBef>
                    <a:spcPct val="0"/>
                  </a:spcBef>
                  <a:buClr>
                    <a:srgbClr val="B8762E"/>
                  </a:buClr>
                  <a:buSzPct val="150000"/>
                  <a:defRPr/>
                </a:pPr>
                <a:r>
                  <a:rPr lang="ru-RU" sz="2800" b="1" dirty="0">
                    <a:ln w="50800"/>
                    <a:solidFill>
                      <a:srgbClr val="611617"/>
                    </a:solidFill>
                    <a:latin typeface="Arial" pitchFamily="34" charset="0"/>
                    <a:cs typeface="Arial" pitchFamily="34" charset="0"/>
                  </a:rPr>
                  <a:t>как                     так</a:t>
                </a:r>
              </a:p>
            </p:txBody>
          </p:sp>
          <p:grpSp>
            <p:nvGrpSpPr>
              <p:cNvPr id="12" name="Группа 28"/>
              <p:cNvGrpSpPr>
                <a:grpSpLocks/>
              </p:cNvGrpSpPr>
              <p:nvPr/>
            </p:nvGrpSpPr>
            <p:grpSpPr bwMode="auto">
              <a:xfrm>
                <a:off x="3000364" y="5214940"/>
                <a:ext cx="500066" cy="500067"/>
                <a:chOff x="3000364" y="5214940"/>
                <a:chExt cx="500066" cy="500067"/>
              </a:xfrm>
            </p:grpSpPr>
            <p:sp>
              <p:nvSpPr>
                <p:cNvPr id="18" name="Овал 17"/>
                <p:cNvSpPr/>
                <p:nvPr/>
              </p:nvSpPr>
              <p:spPr>
                <a:xfrm>
                  <a:off x="3000364" y="5214938"/>
                  <a:ext cx="500065" cy="500067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rgbClr val="B8762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dirty="0">
                    <a:solidFill>
                      <a:prstClr val="white"/>
                    </a:solidFill>
                  </a:endParaRPr>
                </a:p>
              </p:txBody>
            </p:sp>
            <p:grpSp>
              <p:nvGrpSpPr>
                <p:cNvPr id="13" name="Группа 8"/>
                <p:cNvGrpSpPr>
                  <a:grpSpLocks/>
                </p:cNvGrpSpPr>
                <p:nvPr/>
              </p:nvGrpSpPr>
              <p:grpSpPr bwMode="auto">
                <a:xfrm>
                  <a:off x="3071802" y="5430847"/>
                  <a:ext cx="357191" cy="71436"/>
                  <a:chOff x="10591800" y="2212975"/>
                  <a:chExt cx="1676405" cy="77781"/>
                </a:xfrm>
              </p:grpSpPr>
              <p:cxnSp>
                <p:nvCxnSpPr>
                  <p:cNvPr id="27" name="Прямая соединительная линия 26"/>
                  <p:cNvCxnSpPr/>
                  <p:nvPr/>
                </p:nvCxnSpPr>
                <p:spPr>
                  <a:xfrm>
                    <a:off x="10591795" y="2212967"/>
                    <a:ext cx="1676400" cy="1729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Прямая соединительная линия 27"/>
                  <p:cNvCxnSpPr/>
                  <p:nvPr/>
                </p:nvCxnSpPr>
                <p:spPr>
                  <a:xfrm>
                    <a:off x="10591795" y="2289023"/>
                    <a:ext cx="1676400" cy="1729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4" name="Группа 29"/>
              <p:cNvGrpSpPr>
                <a:grpSpLocks/>
              </p:cNvGrpSpPr>
              <p:nvPr/>
            </p:nvGrpSpPr>
            <p:grpSpPr bwMode="auto">
              <a:xfrm>
                <a:off x="4714876" y="5214940"/>
                <a:ext cx="500067" cy="500067"/>
                <a:chOff x="3357554" y="5214940"/>
                <a:chExt cx="500067" cy="500067"/>
              </a:xfrm>
            </p:grpSpPr>
            <p:sp>
              <p:nvSpPr>
                <p:cNvPr id="31" name="Овал 30"/>
                <p:cNvSpPr/>
                <p:nvPr/>
              </p:nvSpPr>
              <p:spPr>
                <a:xfrm>
                  <a:off x="3357554" y="5214938"/>
                  <a:ext cx="500066" cy="500067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rgbClr val="B8762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dirty="0">
                    <a:solidFill>
                      <a:prstClr val="white"/>
                    </a:solidFill>
                  </a:endParaRPr>
                </a:p>
              </p:txBody>
            </p:sp>
            <p:grpSp>
              <p:nvGrpSpPr>
                <p:cNvPr id="15" name="Группа 8"/>
                <p:cNvGrpSpPr>
                  <a:grpSpLocks/>
                </p:cNvGrpSpPr>
                <p:nvPr/>
              </p:nvGrpSpPr>
              <p:grpSpPr bwMode="auto">
                <a:xfrm>
                  <a:off x="3428992" y="5430843"/>
                  <a:ext cx="357190" cy="71445"/>
                  <a:chOff x="12268200" y="2212920"/>
                  <a:chExt cx="1676400" cy="77789"/>
                </a:xfrm>
              </p:grpSpPr>
              <p:cxnSp>
                <p:nvCxnSpPr>
                  <p:cNvPr id="33" name="Прямая соединительная линия 32"/>
                  <p:cNvCxnSpPr/>
                  <p:nvPr/>
                </p:nvCxnSpPr>
                <p:spPr>
                  <a:xfrm>
                    <a:off x="12268200" y="2212917"/>
                    <a:ext cx="1676405" cy="1729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Прямая соединительная линия 33"/>
                  <p:cNvCxnSpPr/>
                  <p:nvPr/>
                </p:nvCxnSpPr>
                <p:spPr>
                  <a:xfrm>
                    <a:off x="12268200" y="2288970"/>
                    <a:ext cx="1676405" cy="1729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32804" name="TextBox 17"/>
            <p:cNvSpPr txBox="1">
              <a:spLocks noChangeArrowheads="1"/>
            </p:cNvSpPr>
            <p:nvPr/>
          </p:nvSpPr>
          <p:spPr bwMode="auto">
            <a:xfrm>
              <a:off x="5643570" y="2428868"/>
              <a:ext cx="500063" cy="923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5400" dirty="0">
                  <a:solidFill>
                    <a:srgbClr val="FF0000"/>
                  </a:solidFill>
                  <a:latin typeface="Arial" charset="0"/>
                  <a:cs typeface="Arial" charset="0"/>
                </a:rPr>
                <a:t>,</a:t>
              </a:r>
              <a:r>
                <a:rPr lang="ru-RU" sz="5400" dirty="0">
                  <a:solidFill>
                    <a:srgbClr val="339933"/>
                  </a:solidFill>
                  <a:latin typeface="Arial" charset="0"/>
                  <a:cs typeface="Arial" charset="0"/>
                </a:rPr>
                <a:t> </a:t>
              </a:r>
            </a:p>
          </p:txBody>
        </p:sp>
      </p:grpSp>
      <p:grpSp>
        <p:nvGrpSpPr>
          <p:cNvPr id="16" name="Группа 8"/>
          <p:cNvGrpSpPr>
            <a:grpSpLocks/>
          </p:cNvGrpSpPr>
          <p:nvPr/>
        </p:nvGrpSpPr>
        <p:grpSpPr bwMode="auto">
          <a:xfrm>
            <a:off x="2285984" y="3929066"/>
            <a:ext cx="1000125" cy="71438"/>
            <a:chOff x="2209800" y="2133600"/>
            <a:chExt cx="1676400" cy="77788"/>
          </a:xfrm>
        </p:grpSpPr>
        <p:cxnSp>
          <p:nvCxnSpPr>
            <p:cNvPr id="71" name="Прямая соединительная линия 70"/>
            <p:cNvCxnSpPr/>
            <p:nvPr/>
          </p:nvCxnSpPr>
          <p:spPr>
            <a:xfrm>
              <a:off x="2209800" y="2133600"/>
              <a:ext cx="1676400" cy="1729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71"/>
            <p:cNvCxnSpPr/>
            <p:nvPr/>
          </p:nvCxnSpPr>
          <p:spPr>
            <a:xfrm>
              <a:off x="2209800" y="2209659"/>
              <a:ext cx="1676400" cy="1729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Группа 8"/>
          <p:cNvGrpSpPr>
            <a:grpSpLocks/>
          </p:cNvGrpSpPr>
          <p:nvPr/>
        </p:nvGrpSpPr>
        <p:grpSpPr bwMode="auto">
          <a:xfrm>
            <a:off x="4357686" y="3929066"/>
            <a:ext cx="1714500" cy="71438"/>
            <a:chOff x="2209800" y="2133600"/>
            <a:chExt cx="1676400" cy="77788"/>
          </a:xfrm>
        </p:grpSpPr>
        <p:cxnSp>
          <p:nvCxnSpPr>
            <p:cNvPr id="74" name="Прямая соединительная линия 73"/>
            <p:cNvCxnSpPr/>
            <p:nvPr/>
          </p:nvCxnSpPr>
          <p:spPr>
            <a:xfrm>
              <a:off x="2209800" y="2133600"/>
              <a:ext cx="1676400" cy="1729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Прямая соединительная линия 74"/>
            <p:cNvCxnSpPr/>
            <p:nvPr/>
          </p:nvCxnSpPr>
          <p:spPr>
            <a:xfrm>
              <a:off x="2209800" y="2209659"/>
              <a:ext cx="1676400" cy="1729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Группа 8"/>
          <p:cNvGrpSpPr>
            <a:grpSpLocks/>
          </p:cNvGrpSpPr>
          <p:nvPr/>
        </p:nvGrpSpPr>
        <p:grpSpPr bwMode="auto">
          <a:xfrm>
            <a:off x="6786578" y="3929066"/>
            <a:ext cx="785813" cy="71438"/>
            <a:chOff x="2209800" y="2133600"/>
            <a:chExt cx="1676400" cy="77788"/>
          </a:xfrm>
        </p:grpSpPr>
        <p:cxnSp>
          <p:nvCxnSpPr>
            <p:cNvPr id="77" name="Прямая соединительная линия 76"/>
            <p:cNvCxnSpPr/>
            <p:nvPr/>
          </p:nvCxnSpPr>
          <p:spPr>
            <a:xfrm>
              <a:off x="2209800" y="2133600"/>
              <a:ext cx="1676400" cy="1729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77"/>
            <p:cNvCxnSpPr/>
            <p:nvPr/>
          </p:nvCxnSpPr>
          <p:spPr>
            <a:xfrm>
              <a:off x="2209800" y="2209659"/>
              <a:ext cx="1676400" cy="1729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Овал 78"/>
          <p:cNvSpPr/>
          <p:nvPr/>
        </p:nvSpPr>
        <p:spPr>
          <a:xfrm>
            <a:off x="6143636" y="3500438"/>
            <a:ext cx="476250" cy="500062"/>
          </a:xfrm>
          <a:prstGeom prst="ellipse">
            <a:avLst/>
          </a:prstGeom>
          <a:noFill/>
          <a:ln w="38100">
            <a:solidFill>
              <a:srgbClr val="B876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grpSp>
        <p:nvGrpSpPr>
          <p:cNvPr id="20" name="Группа 92"/>
          <p:cNvGrpSpPr>
            <a:grpSpLocks/>
          </p:cNvGrpSpPr>
          <p:nvPr/>
        </p:nvGrpSpPr>
        <p:grpSpPr bwMode="auto">
          <a:xfrm>
            <a:off x="3357563" y="4500563"/>
            <a:ext cx="2928937" cy="1071562"/>
            <a:chOff x="4714864" y="4643446"/>
            <a:chExt cx="2928970" cy="1071558"/>
          </a:xfrm>
        </p:grpSpPr>
        <p:grpSp>
          <p:nvGrpSpPr>
            <p:cNvPr id="22" name="Группа 34"/>
            <p:cNvGrpSpPr>
              <a:grpSpLocks/>
            </p:cNvGrpSpPr>
            <p:nvPr/>
          </p:nvGrpSpPr>
          <p:grpSpPr bwMode="auto">
            <a:xfrm>
              <a:off x="4714864" y="4786317"/>
              <a:ext cx="2928970" cy="928687"/>
              <a:chOff x="1071538" y="5072063"/>
              <a:chExt cx="2928991" cy="928694"/>
            </a:xfrm>
          </p:grpSpPr>
          <p:sp>
            <p:nvSpPr>
              <p:cNvPr id="81" name="Содержимое 2"/>
              <p:cNvSpPr txBox="1">
                <a:spLocks/>
              </p:cNvSpPr>
              <p:nvPr/>
            </p:nvSpPr>
            <p:spPr bwMode="auto">
              <a:xfrm>
                <a:off x="1071538" y="5072063"/>
                <a:ext cx="2928991" cy="928694"/>
              </a:xfrm>
              <a:prstGeom prst="rect">
                <a:avLst/>
              </a:prstGeom>
              <a:solidFill>
                <a:schemeClr val="bg2"/>
              </a:solidFill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45720" rIns="4572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indent="7938" algn="just" fontAlgn="base">
                  <a:lnSpc>
                    <a:spcPts val="2400"/>
                  </a:lnSpc>
                  <a:spcBef>
                    <a:spcPct val="0"/>
                  </a:spcBef>
                  <a:buClr>
                    <a:srgbClr val="B8762E"/>
                  </a:buClr>
                  <a:buSzPct val="150000"/>
                  <a:defRPr/>
                </a:pPr>
                <a:r>
                  <a:rPr lang="ru-RU" sz="2400" b="1" dirty="0">
                    <a:ln w="50800"/>
                    <a:solidFill>
                      <a:prstClr val="white">
                        <a:shade val="50000"/>
                      </a:prstClr>
                    </a:solidFill>
                  </a:rPr>
                  <a:t>            </a:t>
                </a:r>
                <a:r>
                  <a:rPr lang="ru-RU" sz="2800" b="1" dirty="0">
                    <a:ln w="50800"/>
                    <a:solidFill>
                      <a:srgbClr val="611617"/>
                    </a:solidFill>
                    <a:latin typeface="Arial" pitchFamily="34" charset="0"/>
                    <a:cs typeface="Arial" pitchFamily="34" charset="0"/>
                  </a:rPr>
                  <a:t>а</a:t>
                </a:r>
              </a:p>
              <a:p>
                <a:pPr indent="7938" algn="ctr" fontAlgn="base">
                  <a:lnSpc>
                    <a:spcPts val="2400"/>
                  </a:lnSpc>
                  <a:spcBef>
                    <a:spcPct val="0"/>
                  </a:spcBef>
                  <a:buClr>
                    <a:srgbClr val="B8762E"/>
                  </a:buClr>
                  <a:buSzPct val="150000"/>
                  <a:defRPr/>
                </a:pPr>
                <a:r>
                  <a:rPr lang="ru-RU" sz="2800" b="1" dirty="0">
                    <a:ln w="50800"/>
                    <a:solidFill>
                      <a:srgbClr val="611617"/>
                    </a:solidFill>
                    <a:latin typeface="Arial" pitchFamily="34" charset="0"/>
                    <a:cs typeface="Arial" pitchFamily="34" charset="0"/>
                  </a:rPr>
                  <a:t>но</a:t>
                </a:r>
              </a:p>
              <a:p>
                <a:pPr indent="7938" algn="ctr" fontAlgn="base">
                  <a:lnSpc>
                    <a:spcPts val="2400"/>
                  </a:lnSpc>
                  <a:spcBef>
                    <a:spcPct val="0"/>
                  </a:spcBef>
                  <a:buClr>
                    <a:srgbClr val="B8762E"/>
                  </a:buClr>
                  <a:buSzPct val="150000"/>
                  <a:defRPr/>
                </a:pPr>
                <a:r>
                  <a:rPr lang="ru-RU" sz="2800" b="1" dirty="0">
                    <a:ln w="50800"/>
                    <a:solidFill>
                      <a:srgbClr val="611617"/>
                    </a:solidFill>
                    <a:latin typeface="Arial" pitchFamily="34" charset="0"/>
                    <a:cs typeface="Arial" pitchFamily="34" charset="0"/>
                  </a:rPr>
                  <a:t>да (но)</a:t>
                </a:r>
              </a:p>
            </p:txBody>
          </p:sp>
          <p:grpSp>
            <p:nvGrpSpPr>
              <p:cNvPr id="24" name="Группа 28"/>
              <p:cNvGrpSpPr>
                <a:grpSpLocks/>
              </p:cNvGrpSpPr>
              <p:nvPr/>
            </p:nvGrpSpPr>
            <p:grpSpPr bwMode="auto">
              <a:xfrm>
                <a:off x="1214414" y="5286377"/>
                <a:ext cx="500066" cy="500067"/>
                <a:chOff x="1214414" y="5286377"/>
                <a:chExt cx="500066" cy="500067"/>
              </a:xfrm>
            </p:grpSpPr>
            <p:sp>
              <p:nvSpPr>
                <p:cNvPr id="88" name="Овал 87"/>
                <p:cNvSpPr/>
                <p:nvPr/>
              </p:nvSpPr>
              <p:spPr>
                <a:xfrm>
                  <a:off x="1214416" y="5286379"/>
                  <a:ext cx="500071" cy="500065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rgbClr val="B8762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dirty="0">
                    <a:solidFill>
                      <a:prstClr val="white"/>
                    </a:solidFill>
                  </a:endParaRPr>
                </a:p>
              </p:txBody>
            </p:sp>
            <p:grpSp>
              <p:nvGrpSpPr>
                <p:cNvPr id="25" name="Группа 8"/>
                <p:cNvGrpSpPr>
                  <a:grpSpLocks/>
                </p:cNvGrpSpPr>
                <p:nvPr/>
              </p:nvGrpSpPr>
              <p:grpSpPr bwMode="auto">
                <a:xfrm>
                  <a:off x="1285852" y="5502456"/>
                  <a:ext cx="357191" cy="71445"/>
                  <a:chOff x="2209800" y="2290891"/>
                  <a:chExt cx="1676405" cy="77789"/>
                </a:xfrm>
              </p:grpSpPr>
              <p:cxnSp>
                <p:nvCxnSpPr>
                  <p:cNvPr id="90" name="Прямая соединительная линия 89"/>
                  <p:cNvCxnSpPr/>
                  <p:nvPr/>
                </p:nvCxnSpPr>
                <p:spPr>
                  <a:xfrm>
                    <a:off x="2209809" y="2290699"/>
                    <a:ext cx="1676419" cy="1729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Прямая соединительная линия 90"/>
                  <p:cNvCxnSpPr/>
                  <p:nvPr/>
                </p:nvCxnSpPr>
                <p:spPr>
                  <a:xfrm>
                    <a:off x="2209809" y="2366752"/>
                    <a:ext cx="1676419" cy="1729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6" name="Группа 29"/>
              <p:cNvGrpSpPr>
                <a:grpSpLocks/>
              </p:cNvGrpSpPr>
              <p:nvPr/>
            </p:nvGrpSpPr>
            <p:grpSpPr bwMode="auto">
              <a:xfrm>
                <a:off x="3357583" y="5286384"/>
                <a:ext cx="500067" cy="500067"/>
                <a:chOff x="2000261" y="5286384"/>
                <a:chExt cx="500067" cy="500067"/>
              </a:xfrm>
            </p:grpSpPr>
            <p:sp>
              <p:nvSpPr>
                <p:cNvPr id="84" name="Овал 83"/>
                <p:cNvSpPr/>
                <p:nvPr/>
              </p:nvSpPr>
              <p:spPr>
                <a:xfrm>
                  <a:off x="2000258" y="5286379"/>
                  <a:ext cx="500071" cy="500065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rgbClr val="B8762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dirty="0">
                    <a:solidFill>
                      <a:prstClr val="white"/>
                    </a:solidFill>
                  </a:endParaRPr>
                </a:p>
              </p:txBody>
            </p:sp>
            <p:grpSp>
              <p:nvGrpSpPr>
                <p:cNvPr id="29" name="Группа 8"/>
                <p:cNvGrpSpPr>
                  <a:grpSpLocks/>
                </p:cNvGrpSpPr>
                <p:nvPr/>
              </p:nvGrpSpPr>
              <p:grpSpPr bwMode="auto">
                <a:xfrm>
                  <a:off x="2071697" y="5502284"/>
                  <a:ext cx="357191" cy="71428"/>
                  <a:chOff x="5898013" y="2290837"/>
                  <a:chExt cx="1676406" cy="77775"/>
                </a:xfrm>
              </p:grpSpPr>
              <p:cxnSp>
                <p:nvCxnSpPr>
                  <p:cNvPr id="86" name="Прямая соединительная линия 85"/>
                  <p:cNvCxnSpPr/>
                  <p:nvPr/>
                </p:nvCxnSpPr>
                <p:spPr>
                  <a:xfrm>
                    <a:off x="5898008" y="2290833"/>
                    <a:ext cx="1676420" cy="1729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Прямая соединительная линия 86"/>
                  <p:cNvCxnSpPr/>
                  <p:nvPr/>
                </p:nvCxnSpPr>
                <p:spPr>
                  <a:xfrm>
                    <a:off x="5898008" y="2366889"/>
                    <a:ext cx="1676420" cy="1729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32785" name="TextBox 17"/>
            <p:cNvSpPr txBox="1">
              <a:spLocks noChangeArrowheads="1"/>
            </p:cNvSpPr>
            <p:nvPr/>
          </p:nvSpPr>
          <p:spPr bwMode="auto">
            <a:xfrm>
              <a:off x="5286380" y="4643446"/>
              <a:ext cx="500063" cy="923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5400">
                  <a:solidFill>
                    <a:srgbClr val="FF0000"/>
                  </a:solidFill>
                  <a:latin typeface="Arial" charset="0"/>
                  <a:cs typeface="Arial" charset="0"/>
                </a:rPr>
                <a:t>,</a:t>
              </a:r>
              <a:r>
                <a:rPr lang="ru-RU" sz="5400">
                  <a:solidFill>
                    <a:srgbClr val="339933"/>
                  </a:solidFill>
                  <a:latin typeface="Arial" charset="0"/>
                  <a:cs typeface="Arial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051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67" grpId="0" animBg="1"/>
      <p:bldP spid="7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>
                <a:solidFill>
                  <a:schemeClr val="tx2">
                    <a:shade val="85000"/>
                    <a:satMod val="150000"/>
                  </a:schemeClr>
                </a:solidFill>
              </a:rPr>
              <a:t>Постановка запятой в простом предложении с однородными членами</a:t>
            </a:r>
          </a:p>
        </p:txBody>
      </p:sp>
      <p:sp>
        <p:nvSpPr>
          <p:cNvPr id="33795" name="Содержимое 2"/>
          <p:cNvSpPr>
            <a:spLocks noGrp="1"/>
          </p:cNvSpPr>
          <p:nvPr>
            <p:ph idx="1"/>
          </p:nvPr>
        </p:nvSpPr>
        <p:spPr>
          <a:xfrm>
            <a:off x="428625" y="1571625"/>
            <a:ext cx="8229600" cy="1928813"/>
          </a:xfrm>
        </p:spPr>
        <p:txBody>
          <a:bodyPr anchor="ctr">
            <a:normAutofit fontScale="85000" lnSpcReduction="10000"/>
          </a:bodyPr>
          <a:lstStyle/>
          <a:p>
            <a:pPr marL="174625" indent="9525" algn="just" eaLnBrk="1" hangingPunct="1">
              <a:lnSpc>
                <a:spcPct val="250000"/>
              </a:lnSpc>
              <a:spcBef>
                <a:spcPct val="0"/>
              </a:spcBef>
              <a:buSzPct val="110000"/>
              <a:buFont typeface="Bodoni MT" pitchFamily="18" charset="0"/>
              <a:buAutoNum type="arabicParenR"/>
            </a:pPr>
            <a:r>
              <a:rPr lang="ru-RU" sz="2400" b="1" i="1">
                <a:latin typeface="Arial" charset="0"/>
                <a:cs typeface="Arial" charset="0"/>
              </a:rPr>
              <a:t> </a:t>
            </a:r>
            <a:r>
              <a:rPr lang="ru-RU" sz="2400" i="1">
                <a:latin typeface="Arial" charset="0"/>
                <a:cs typeface="Arial" charset="0"/>
              </a:rPr>
              <a:t>Иные хозяева вырастили уже вишни, или сирень, или жасмин.</a:t>
            </a:r>
            <a:endParaRPr lang="ru-RU" sz="2400" b="1" i="1">
              <a:latin typeface="Arial" charset="0"/>
              <a:cs typeface="Arial" charset="0"/>
            </a:endParaRPr>
          </a:p>
          <a:p>
            <a:pPr marL="174625" indent="9525" algn="just" eaLnBrk="1" hangingPunct="1">
              <a:lnSpc>
                <a:spcPct val="250000"/>
              </a:lnSpc>
              <a:spcBef>
                <a:spcPct val="0"/>
              </a:spcBef>
              <a:buSzPct val="110000"/>
              <a:buFont typeface="Wingdings 2" pitchFamily="18" charset="2"/>
              <a:buNone/>
            </a:pPr>
            <a:r>
              <a:rPr lang="ru-RU" sz="2400" b="1" i="1">
                <a:latin typeface="Arial" charset="0"/>
                <a:cs typeface="Arial" charset="0"/>
              </a:rPr>
              <a:t> </a:t>
            </a:r>
          </a:p>
        </p:txBody>
      </p:sp>
      <p:grpSp>
        <p:nvGrpSpPr>
          <p:cNvPr id="3" name="Группа 8"/>
          <p:cNvGrpSpPr>
            <a:grpSpLocks/>
          </p:cNvGrpSpPr>
          <p:nvPr/>
        </p:nvGrpSpPr>
        <p:grpSpPr bwMode="auto">
          <a:xfrm>
            <a:off x="3286125" y="1928813"/>
            <a:ext cx="1500188" cy="71437"/>
            <a:chOff x="2209800" y="2133600"/>
            <a:chExt cx="1676412" cy="77789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2209800" y="2133600"/>
              <a:ext cx="1676412" cy="1728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2209800" y="2209661"/>
              <a:ext cx="1676412" cy="1728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Овал 20"/>
          <p:cNvSpPr/>
          <p:nvPr/>
        </p:nvSpPr>
        <p:spPr>
          <a:xfrm>
            <a:off x="6786563" y="1428750"/>
            <a:ext cx="642937" cy="571500"/>
          </a:xfrm>
          <a:prstGeom prst="ellipse">
            <a:avLst/>
          </a:prstGeom>
          <a:noFill/>
          <a:ln w="38100">
            <a:solidFill>
              <a:srgbClr val="B876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flipV="1">
            <a:off x="1928813" y="1928813"/>
            <a:ext cx="1143000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Содержимое 2"/>
          <p:cNvSpPr txBox="1">
            <a:spLocks/>
          </p:cNvSpPr>
          <p:nvPr/>
        </p:nvSpPr>
        <p:spPr bwMode="auto">
          <a:xfrm>
            <a:off x="571500" y="2928938"/>
            <a:ext cx="7715250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marL="534988" indent="-350838" algn="just" fontAlgn="base">
              <a:spcBef>
                <a:spcPct val="0"/>
              </a:spcBef>
              <a:buClr>
                <a:srgbClr val="B8762E"/>
              </a:buClr>
              <a:buSzPct val="150000"/>
              <a:buFont typeface="Wingdings" pitchFamily="2" charset="2"/>
              <a:buChar char="ü"/>
              <a:defRPr/>
            </a:pPr>
            <a:r>
              <a:rPr lang="ru-RU" sz="2600" dirty="0">
                <a:solidFill>
                  <a:prstClr val="black"/>
                </a:solidFill>
                <a:latin typeface="Arial" charset="0"/>
                <a:cs typeface="Arial" charset="0"/>
              </a:rPr>
              <a:t>Запятая </a:t>
            </a:r>
            <a:r>
              <a:rPr lang="ru-RU" sz="2600" b="1" u="sng" dirty="0">
                <a:solidFill>
                  <a:prstClr val="black"/>
                </a:solidFill>
                <a:latin typeface="Arial" charset="0"/>
                <a:cs typeface="Arial" charset="0"/>
              </a:rPr>
              <a:t>не ставится</a:t>
            </a:r>
            <a:r>
              <a:rPr lang="ru-RU" sz="2600" dirty="0">
                <a:solidFill>
                  <a:prstClr val="black"/>
                </a:solidFill>
                <a:latin typeface="Arial" charset="0"/>
                <a:cs typeface="Arial" charset="0"/>
              </a:rPr>
              <a:t> во фразеологических оборотах с повторяющимися союзами: </a:t>
            </a:r>
          </a:p>
          <a:p>
            <a:pPr marL="2781300" indent="-350838" algn="just" fontAlgn="base">
              <a:spcBef>
                <a:spcPct val="0"/>
              </a:spcBef>
              <a:buClr>
                <a:srgbClr val="B8762E"/>
              </a:buClr>
              <a:buSzPct val="150000"/>
              <a:defRPr/>
            </a:pPr>
            <a:r>
              <a:rPr lang="ru-RU" sz="2600" i="1" dirty="0">
                <a:solidFill>
                  <a:prstClr val="black"/>
                </a:solidFill>
                <a:latin typeface="Arial" charset="0"/>
                <a:cs typeface="Arial" charset="0"/>
              </a:rPr>
              <a:t>и то и сё,</a:t>
            </a:r>
          </a:p>
          <a:p>
            <a:pPr marL="2781300" indent="-350838" algn="just" fontAlgn="base">
              <a:spcBef>
                <a:spcPct val="0"/>
              </a:spcBef>
              <a:buClr>
                <a:srgbClr val="B8762E"/>
              </a:buClr>
              <a:buSzPct val="150000"/>
              <a:defRPr/>
            </a:pPr>
            <a:r>
              <a:rPr lang="ru-RU" sz="2600" i="1" dirty="0">
                <a:solidFill>
                  <a:prstClr val="black"/>
                </a:solidFill>
                <a:latin typeface="Arial" charset="0"/>
                <a:cs typeface="Arial" charset="0"/>
              </a:rPr>
              <a:t>ни то ни сё,</a:t>
            </a:r>
          </a:p>
          <a:p>
            <a:pPr marL="2781300" indent="-350838" algn="just" fontAlgn="base">
              <a:spcBef>
                <a:spcPct val="0"/>
              </a:spcBef>
              <a:buClr>
                <a:srgbClr val="B8762E"/>
              </a:buClr>
              <a:buSzPct val="150000"/>
              <a:defRPr/>
            </a:pPr>
            <a:r>
              <a:rPr lang="ru-RU" sz="2600" i="1" dirty="0">
                <a:solidFill>
                  <a:prstClr val="black"/>
                </a:solidFill>
                <a:latin typeface="Arial" charset="0"/>
                <a:cs typeface="Arial" charset="0"/>
              </a:rPr>
              <a:t>ни свет ни заря,</a:t>
            </a:r>
          </a:p>
          <a:p>
            <a:pPr marL="2781300" indent="-350838" algn="just" fontAlgn="base">
              <a:spcBef>
                <a:spcPct val="0"/>
              </a:spcBef>
              <a:buClr>
                <a:srgbClr val="B8762E"/>
              </a:buClr>
              <a:buSzPct val="150000"/>
              <a:defRPr/>
            </a:pPr>
            <a:r>
              <a:rPr lang="ru-RU" sz="2600" i="1" dirty="0">
                <a:solidFill>
                  <a:prstClr val="black"/>
                </a:solidFill>
                <a:latin typeface="Arial" charset="0"/>
                <a:cs typeface="Arial" charset="0"/>
              </a:rPr>
              <a:t>ни рыба ни мясо,</a:t>
            </a:r>
          </a:p>
          <a:p>
            <a:pPr marL="2781300" indent="-350838" algn="just" fontAlgn="base">
              <a:spcBef>
                <a:spcPct val="0"/>
              </a:spcBef>
              <a:buClr>
                <a:srgbClr val="B8762E"/>
              </a:buClr>
              <a:buSzPct val="150000"/>
              <a:defRPr/>
            </a:pPr>
            <a:r>
              <a:rPr lang="ru-RU" sz="2600" i="1" dirty="0">
                <a:solidFill>
                  <a:prstClr val="black"/>
                </a:solidFill>
                <a:latin typeface="Arial" charset="0"/>
                <a:cs typeface="Arial" charset="0"/>
              </a:rPr>
              <a:t>ни днём ни ночью,</a:t>
            </a:r>
          </a:p>
          <a:p>
            <a:pPr marL="2781300" indent="-350838" algn="just" fontAlgn="base">
              <a:spcBef>
                <a:spcPct val="0"/>
              </a:spcBef>
              <a:buClr>
                <a:srgbClr val="B8762E"/>
              </a:buClr>
              <a:buSzPct val="150000"/>
              <a:defRPr/>
            </a:pPr>
            <a:r>
              <a:rPr lang="ru-RU" sz="2600" i="1" dirty="0">
                <a:solidFill>
                  <a:prstClr val="black"/>
                </a:solidFill>
                <a:latin typeface="Arial" charset="0"/>
                <a:cs typeface="Arial" charset="0"/>
              </a:rPr>
              <a:t>ни дать ни взять,</a:t>
            </a:r>
          </a:p>
          <a:p>
            <a:pPr marL="2781300" indent="-350838" algn="just" fontAlgn="base">
              <a:spcBef>
                <a:spcPct val="0"/>
              </a:spcBef>
              <a:buClr>
                <a:srgbClr val="B8762E"/>
              </a:buClr>
              <a:buSzPct val="150000"/>
              <a:defRPr/>
            </a:pPr>
            <a:r>
              <a:rPr lang="ru-RU" sz="2600" i="1" dirty="0">
                <a:solidFill>
                  <a:prstClr val="black"/>
                </a:solidFill>
                <a:latin typeface="Arial" charset="0"/>
                <a:cs typeface="Arial" charset="0"/>
              </a:rPr>
              <a:t>ни взад ни вперёд.</a:t>
            </a: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5786438" y="2000250"/>
            <a:ext cx="857250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7572375" y="2000250"/>
            <a:ext cx="928688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214438" y="2928938"/>
            <a:ext cx="1000125" cy="1587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571500" y="2357438"/>
            <a:ext cx="642938" cy="571500"/>
          </a:xfrm>
          <a:prstGeom prst="ellipse">
            <a:avLst/>
          </a:prstGeom>
          <a:noFill/>
          <a:ln w="38100">
            <a:solidFill>
              <a:srgbClr val="B876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grpSp>
        <p:nvGrpSpPr>
          <p:cNvPr id="4" name="Группа 60"/>
          <p:cNvGrpSpPr>
            <a:grpSpLocks/>
          </p:cNvGrpSpPr>
          <p:nvPr/>
        </p:nvGrpSpPr>
        <p:grpSpPr bwMode="auto">
          <a:xfrm>
            <a:off x="2643188" y="2000250"/>
            <a:ext cx="4017962" cy="1000125"/>
            <a:chOff x="3339695" y="2500306"/>
            <a:chExt cx="4018387" cy="1000124"/>
          </a:xfrm>
        </p:grpSpPr>
        <p:sp>
          <p:nvSpPr>
            <p:cNvPr id="23" name="Содержимое 2"/>
            <p:cNvSpPr txBox="1">
              <a:spLocks/>
            </p:cNvSpPr>
            <p:nvPr/>
          </p:nvSpPr>
          <p:spPr bwMode="auto">
            <a:xfrm>
              <a:off x="3339695" y="2571743"/>
              <a:ext cx="4018387" cy="928687"/>
            </a:xfrm>
            <a:prstGeom prst="rect">
              <a:avLst/>
            </a:prstGeom>
            <a:solidFill>
              <a:schemeClr val="bg2"/>
            </a:solidFill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45720" rIns="45720"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indent="7938" algn="just" fontAlgn="base">
                <a:lnSpc>
                  <a:spcPts val="2400"/>
                </a:lnSpc>
                <a:spcBef>
                  <a:spcPct val="0"/>
                </a:spcBef>
                <a:buClr>
                  <a:srgbClr val="B8762E"/>
                </a:buClr>
                <a:buSzPct val="150000"/>
                <a:defRPr/>
              </a:pPr>
              <a:r>
                <a:rPr lang="ru-RU" sz="2800" b="1" dirty="0">
                  <a:ln w="50800"/>
                  <a:solidFill>
                    <a:srgbClr val="611617"/>
                  </a:solidFill>
                  <a:latin typeface="Arial" pitchFamily="34" charset="0"/>
                  <a:cs typeface="Arial" pitchFamily="34" charset="0"/>
                </a:rPr>
                <a:t>         или         </a:t>
              </a:r>
              <a:r>
                <a:rPr lang="ru-RU" sz="2800" b="1" dirty="0" err="1">
                  <a:ln w="50800"/>
                  <a:solidFill>
                    <a:srgbClr val="611617"/>
                  </a:solidFill>
                  <a:latin typeface="Arial" pitchFamily="34" charset="0"/>
                  <a:cs typeface="Arial" pitchFamily="34" charset="0"/>
                </a:rPr>
                <a:t>или</a:t>
              </a:r>
              <a:endParaRPr lang="ru-RU" sz="2800" b="1" dirty="0">
                <a:ln w="50800"/>
                <a:solidFill>
                  <a:srgbClr val="611617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06" name="TextBox 17"/>
            <p:cNvSpPr txBox="1">
              <a:spLocks noChangeArrowheads="1"/>
            </p:cNvSpPr>
            <p:nvPr/>
          </p:nvSpPr>
          <p:spPr bwMode="auto">
            <a:xfrm>
              <a:off x="3929058" y="2500306"/>
              <a:ext cx="500063" cy="923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5400">
                  <a:solidFill>
                    <a:srgbClr val="FF0000"/>
                  </a:solidFill>
                  <a:latin typeface="Arial" charset="0"/>
                  <a:cs typeface="Arial" charset="0"/>
                </a:rPr>
                <a:t>,</a:t>
              </a:r>
              <a:r>
                <a:rPr lang="ru-RU" sz="5400">
                  <a:solidFill>
                    <a:srgbClr val="339933"/>
                  </a:solidFill>
                  <a:latin typeface="Arial" charset="0"/>
                  <a:cs typeface="Arial" charset="0"/>
                </a:rPr>
                <a:t> </a:t>
              </a:r>
            </a:p>
          </p:txBody>
        </p:sp>
        <p:grpSp>
          <p:nvGrpSpPr>
            <p:cNvPr id="7" name="Группа 51"/>
            <p:cNvGrpSpPr>
              <a:grpSpLocks/>
            </p:cNvGrpSpPr>
            <p:nvPr/>
          </p:nvGrpSpPr>
          <p:grpSpPr bwMode="auto">
            <a:xfrm>
              <a:off x="6643702" y="2714620"/>
              <a:ext cx="493815" cy="500063"/>
              <a:chOff x="1928794" y="3357561"/>
              <a:chExt cx="493815" cy="500063"/>
            </a:xfrm>
          </p:grpSpPr>
          <p:sp>
            <p:nvSpPr>
              <p:cNvPr id="18" name="Овал 17"/>
              <p:cNvSpPr/>
              <p:nvPr/>
            </p:nvSpPr>
            <p:spPr bwMode="auto">
              <a:xfrm>
                <a:off x="1928723" y="3357560"/>
                <a:ext cx="493765" cy="500061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rgbClr val="B876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47" name="Прямая соединительная линия 46"/>
              <p:cNvCxnSpPr/>
              <p:nvPr/>
            </p:nvCxnSpPr>
            <p:spPr>
              <a:xfrm>
                <a:off x="2000169" y="3643309"/>
                <a:ext cx="357225" cy="1587"/>
              </a:xfrm>
              <a:prstGeom prst="line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Группа 52"/>
            <p:cNvGrpSpPr>
              <a:grpSpLocks/>
            </p:cNvGrpSpPr>
            <p:nvPr/>
          </p:nvGrpSpPr>
          <p:grpSpPr bwMode="auto">
            <a:xfrm>
              <a:off x="5000628" y="2786058"/>
              <a:ext cx="493815" cy="500063"/>
              <a:chOff x="1928794" y="3357561"/>
              <a:chExt cx="493815" cy="500063"/>
            </a:xfrm>
          </p:grpSpPr>
          <p:sp>
            <p:nvSpPr>
              <p:cNvPr id="54" name="Овал 53"/>
              <p:cNvSpPr/>
              <p:nvPr/>
            </p:nvSpPr>
            <p:spPr bwMode="auto">
              <a:xfrm>
                <a:off x="1928562" y="3357559"/>
                <a:ext cx="493764" cy="500062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rgbClr val="B876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55" name="Прямая соединительная линия 54"/>
              <p:cNvCxnSpPr/>
              <p:nvPr/>
            </p:nvCxnSpPr>
            <p:spPr>
              <a:xfrm>
                <a:off x="2000006" y="3643308"/>
                <a:ext cx="357226" cy="1588"/>
              </a:xfrm>
              <a:prstGeom prst="line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Группа 55"/>
            <p:cNvGrpSpPr>
              <a:grpSpLocks/>
            </p:cNvGrpSpPr>
            <p:nvPr/>
          </p:nvGrpSpPr>
          <p:grpSpPr bwMode="auto">
            <a:xfrm>
              <a:off x="3500430" y="2786058"/>
              <a:ext cx="493815" cy="500063"/>
              <a:chOff x="1928794" y="3357561"/>
              <a:chExt cx="493815" cy="500063"/>
            </a:xfrm>
          </p:grpSpPr>
          <p:sp>
            <p:nvSpPr>
              <p:cNvPr id="57" name="Овал 56"/>
              <p:cNvSpPr/>
              <p:nvPr/>
            </p:nvSpPr>
            <p:spPr bwMode="auto">
              <a:xfrm>
                <a:off x="1928413" y="3357559"/>
                <a:ext cx="493765" cy="500062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rgbClr val="B876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58" name="Прямая соединительная линия 57"/>
              <p:cNvCxnSpPr/>
              <p:nvPr/>
            </p:nvCxnSpPr>
            <p:spPr>
              <a:xfrm>
                <a:off x="1999858" y="3643308"/>
                <a:ext cx="357225" cy="1588"/>
              </a:xfrm>
              <a:prstGeom prst="line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810" name="TextBox 17"/>
            <p:cNvSpPr txBox="1">
              <a:spLocks noChangeArrowheads="1"/>
            </p:cNvSpPr>
            <p:nvPr/>
          </p:nvSpPr>
          <p:spPr bwMode="auto">
            <a:xfrm>
              <a:off x="5429256" y="2500306"/>
              <a:ext cx="500063" cy="923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5400">
                  <a:solidFill>
                    <a:srgbClr val="FF0000"/>
                  </a:solidFill>
                  <a:latin typeface="Arial" charset="0"/>
                  <a:cs typeface="Arial" charset="0"/>
                </a:rPr>
                <a:t>,</a:t>
              </a:r>
              <a:r>
                <a:rPr lang="ru-RU" sz="5400">
                  <a:solidFill>
                    <a:srgbClr val="339933"/>
                  </a:solidFill>
                  <a:latin typeface="Arial" charset="0"/>
                  <a:cs typeface="Arial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103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69" grpId="0" build="p"/>
      <p:bldP spid="4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184"/>
          </a:xfrm>
        </p:spPr>
        <p:txBody>
          <a:bodyPr anchor="ctr">
            <a:normAutofit fontScale="90000"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>
                <a:solidFill>
                  <a:schemeClr val="tx2">
                    <a:shade val="85000"/>
                    <a:satMod val="150000"/>
                  </a:schemeClr>
                </a:solidFill>
              </a:rPr>
              <a:t>Постановка запятой в простом предложении с однородными членами</a:t>
            </a:r>
          </a:p>
        </p:txBody>
      </p:sp>
      <p:sp>
        <p:nvSpPr>
          <p:cNvPr id="31747" name="Содержимое 2"/>
          <p:cNvSpPr>
            <a:spLocks noGrp="1"/>
          </p:cNvSpPr>
          <p:nvPr>
            <p:ph idx="1"/>
          </p:nvPr>
        </p:nvSpPr>
        <p:spPr>
          <a:xfrm>
            <a:off x="428625" y="1000125"/>
            <a:ext cx="8229600" cy="4786313"/>
          </a:xfrm>
        </p:spPr>
        <p:txBody>
          <a:bodyPr anchor="ctr">
            <a:normAutofit lnSpcReduction="10000"/>
          </a:bodyPr>
          <a:lstStyle/>
          <a:p>
            <a:pPr marL="174625" indent="9525" algn="just" eaLnBrk="1" hangingPunct="1">
              <a:lnSpc>
                <a:spcPct val="250000"/>
              </a:lnSpc>
              <a:spcBef>
                <a:spcPct val="0"/>
              </a:spcBef>
              <a:buSzPct val="110000"/>
              <a:buFont typeface="Bodoni MT" pitchFamily="18" charset="0"/>
              <a:buAutoNum type="arabicParenR"/>
            </a:pPr>
            <a:r>
              <a:rPr lang="ru-RU" sz="2400" b="1" i="1">
                <a:latin typeface="Arial" charset="0"/>
                <a:cs typeface="Arial" charset="0"/>
              </a:rPr>
              <a:t> Пурга, </a:t>
            </a:r>
            <a:r>
              <a:rPr lang="ru-RU" sz="2400" i="1">
                <a:latin typeface="Arial" charset="0"/>
                <a:cs typeface="Arial" charset="0"/>
              </a:rPr>
              <a:t>сильный</a:t>
            </a:r>
            <a:r>
              <a:rPr lang="ru-RU" sz="2400" b="1" i="1">
                <a:latin typeface="Arial" charset="0"/>
                <a:cs typeface="Arial" charset="0"/>
              </a:rPr>
              <a:t> ветер </a:t>
            </a:r>
            <a:r>
              <a:rPr lang="ru-RU" sz="2400" i="1">
                <a:latin typeface="Arial" charset="0"/>
                <a:cs typeface="Arial" charset="0"/>
              </a:rPr>
              <a:t>остановили путников.</a:t>
            </a:r>
          </a:p>
          <a:p>
            <a:pPr marL="174625" indent="9525" algn="just" eaLnBrk="1" hangingPunct="1">
              <a:lnSpc>
                <a:spcPct val="250000"/>
              </a:lnSpc>
              <a:spcBef>
                <a:spcPts val="600"/>
              </a:spcBef>
              <a:buSzPct val="110000"/>
              <a:buFont typeface="Bodoni MT" pitchFamily="18" charset="0"/>
              <a:buAutoNum type="arabicParenR"/>
            </a:pPr>
            <a:r>
              <a:rPr lang="ru-RU" sz="2400" i="1">
                <a:latin typeface="Arial" charset="0"/>
                <a:cs typeface="Arial" charset="0"/>
              </a:rPr>
              <a:t>Много лет </a:t>
            </a:r>
            <a:r>
              <a:rPr lang="ru-RU" sz="2400" b="1" i="1">
                <a:latin typeface="Arial" charset="0"/>
                <a:cs typeface="Arial" charset="0"/>
              </a:rPr>
              <a:t>жили и трудились </a:t>
            </a:r>
            <a:r>
              <a:rPr lang="ru-RU" sz="2400" i="1">
                <a:latin typeface="Arial" charset="0"/>
                <a:cs typeface="Arial" charset="0"/>
              </a:rPr>
              <a:t>в Сибири</a:t>
            </a:r>
            <a:br>
              <a:rPr lang="ru-RU" sz="2400" i="1">
                <a:latin typeface="Arial" charset="0"/>
                <a:cs typeface="Arial" charset="0"/>
              </a:rPr>
            </a:br>
            <a:r>
              <a:rPr lang="ru-RU" sz="2400" i="1">
                <a:latin typeface="Arial" charset="0"/>
                <a:cs typeface="Arial" charset="0"/>
              </a:rPr>
              <a:t>потомки   Ермака   Тимофеевича.</a:t>
            </a:r>
          </a:p>
          <a:p>
            <a:pPr marL="174625" indent="9525" algn="just" eaLnBrk="1" hangingPunct="1">
              <a:lnSpc>
                <a:spcPct val="250000"/>
              </a:lnSpc>
              <a:spcBef>
                <a:spcPts val="600"/>
              </a:spcBef>
              <a:buSzPct val="110000"/>
              <a:buFont typeface="Bodoni MT" pitchFamily="18" charset="0"/>
              <a:buAutoNum type="arabicParenR"/>
            </a:pPr>
            <a:r>
              <a:rPr lang="ru-RU" sz="2400" b="1" i="1">
                <a:latin typeface="Arial" charset="0"/>
                <a:cs typeface="Arial" charset="0"/>
              </a:rPr>
              <a:t>  Снег  </a:t>
            </a:r>
            <a:r>
              <a:rPr lang="ru-RU" sz="2400" i="1">
                <a:latin typeface="Arial" charset="0"/>
                <a:cs typeface="Arial" charset="0"/>
              </a:rPr>
              <a:t>и  </a:t>
            </a:r>
            <a:r>
              <a:rPr lang="ru-RU" sz="2400" b="1" i="1">
                <a:latin typeface="Arial" charset="0"/>
                <a:cs typeface="Arial" charset="0"/>
              </a:rPr>
              <a:t>ветер</a:t>
            </a:r>
            <a:r>
              <a:rPr lang="ru-RU" sz="2400" i="1">
                <a:latin typeface="Arial" charset="0"/>
                <a:cs typeface="Arial" charset="0"/>
              </a:rPr>
              <a:t>, </a:t>
            </a:r>
            <a:r>
              <a:rPr lang="ru-RU" sz="2400" b="1" i="1">
                <a:latin typeface="Arial" charset="0"/>
                <a:cs typeface="Arial" charset="0"/>
              </a:rPr>
              <a:t>солнце</a:t>
            </a:r>
            <a:r>
              <a:rPr lang="ru-RU" sz="2400" i="1">
                <a:latin typeface="Arial" charset="0"/>
                <a:cs typeface="Arial" charset="0"/>
              </a:rPr>
              <a:t>  и  </a:t>
            </a:r>
            <a:r>
              <a:rPr lang="ru-RU" sz="2400" b="1" i="1">
                <a:latin typeface="Arial" charset="0"/>
                <a:cs typeface="Arial" charset="0"/>
              </a:rPr>
              <a:t>дождь </a:t>
            </a:r>
            <a:r>
              <a:rPr lang="ru-RU" sz="2400" i="1">
                <a:latin typeface="Arial" charset="0"/>
                <a:cs typeface="Arial" charset="0"/>
              </a:rPr>
              <a:t> сменяли друг  друга  во  время   нашего  путешествия.</a:t>
            </a:r>
            <a:endParaRPr lang="ru-RU" sz="2400" b="1" i="1">
              <a:latin typeface="Arial" charset="0"/>
              <a:cs typeface="Arial" charset="0"/>
            </a:endParaRPr>
          </a:p>
        </p:txBody>
      </p:sp>
      <p:grpSp>
        <p:nvGrpSpPr>
          <p:cNvPr id="3" name="Группа 8"/>
          <p:cNvGrpSpPr>
            <a:grpSpLocks/>
          </p:cNvGrpSpPr>
          <p:nvPr/>
        </p:nvGrpSpPr>
        <p:grpSpPr bwMode="auto">
          <a:xfrm>
            <a:off x="3214688" y="2786063"/>
            <a:ext cx="857250" cy="71437"/>
            <a:chOff x="2209800" y="2133600"/>
            <a:chExt cx="1676400" cy="77788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2209800" y="2133600"/>
              <a:ext cx="1676400" cy="1728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2209800" y="2209660"/>
              <a:ext cx="1676400" cy="1728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8"/>
          <p:cNvGrpSpPr>
            <a:grpSpLocks/>
          </p:cNvGrpSpPr>
          <p:nvPr/>
        </p:nvGrpSpPr>
        <p:grpSpPr bwMode="auto">
          <a:xfrm>
            <a:off x="4929188" y="2786063"/>
            <a:ext cx="1785937" cy="71437"/>
            <a:chOff x="2209800" y="2133600"/>
            <a:chExt cx="1676400" cy="77788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2209800" y="2133600"/>
              <a:ext cx="1676400" cy="1728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2209800" y="2209660"/>
              <a:ext cx="1676400" cy="1728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Прямая соединительная линия 9"/>
          <p:cNvCxnSpPr/>
          <p:nvPr/>
        </p:nvCxnSpPr>
        <p:spPr>
          <a:xfrm>
            <a:off x="1071563" y="4714875"/>
            <a:ext cx="785812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Овал 20"/>
          <p:cNvSpPr/>
          <p:nvPr/>
        </p:nvSpPr>
        <p:spPr>
          <a:xfrm>
            <a:off x="4214813" y="2286000"/>
            <a:ext cx="547687" cy="571500"/>
          </a:xfrm>
          <a:prstGeom prst="ellipse">
            <a:avLst/>
          </a:prstGeom>
          <a:noFill/>
          <a:ln w="38100">
            <a:solidFill>
              <a:srgbClr val="B876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1928813" y="4286250"/>
            <a:ext cx="476250" cy="428625"/>
          </a:xfrm>
          <a:prstGeom prst="ellipse">
            <a:avLst/>
          </a:prstGeom>
          <a:noFill/>
          <a:ln w="38100">
            <a:solidFill>
              <a:srgbClr val="B876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grpSp>
        <p:nvGrpSpPr>
          <p:cNvPr id="7" name="Группа 34"/>
          <p:cNvGrpSpPr>
            <a:grpSpLocks/>
          </p:cNvGrpSpPr>
          <p:nvPr/>
        </p:nvGrpSpPr>
        <p:grpSpPr bwMode="auto">
          <a:xfrm>
            <a:off x="5929313" y="3071813"/>
            <a:ext cx="2214562" cy="928687"/>
            <a:chOff x="1071538" y="5072063"/>
            <a:chExt cx="2214578" cy="928694"/>
          </a:xfrm>
        </p:grpSpPr>
        <p:sp>
          <p:nvSpPr>
            <p:cNvPr id="23" name="Содержимое 2"/>
            <p:cNvSpPr txBox="1">
              <a:spLocks/>
            </p:cNvSpPr>
            <p:nvPr/>
          </p:nvSpPr>
          <p:spPr bwMode="auto">
            <a:xfrm>
              <a:off x="1071538" y="5072063"/>
              <a:ext cx="2214578" cy="928694"/>
            </a:xfrm>
            <a:prstGeom prst="rect">
              <a:avLst/>
            </a:prstGeom>
            <a:solidFill>
              <a:schemeClr val="bg2"/>
            </a:solidFill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45720" rIns="45720"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indent="7938" algn="just" fontAlgn="base">
                <a:lnSpc>
                  <a:spcPts val="2400"/>
                </a:lnSpc>
                <a:spcBef>
                  <a:spcPct val="0"/>
                </a:spcBef>
                <a:buClr>
                  <a:srgbClr val="B8762E"/>
                </a:buClr>
                <a:buSzPct val="150000"/>
                <a:defRPr/>
              </a:pPr>
              <a:r>
                <a:rPr lang="ru-RU" sz="2400" b="1" dirty="0">
                  <a:ln w="50800"/>
                  <a:solidFill>
                    <a:prstClr val="white">
                      <a:shade val="50000"/>
                    </a:prstClr>
                  </a:solidFill>
                </a:rPr>
                <a:t>         </a:t>
              </a:r>
              <a:r>
                <a:rPr lang="ru-RU" sz="2800" b="1" dirty="0">
                  <a:ln w="50800"/>
                  <a:solidFill>
                    <a:srgbClr val="611617"/>
                  </a:solidFill>
                  <a:latin typeface="Arial" pitchFamily="34" charset="0"/>
                  <a:cs typeface="Arial" pitchFamily="34" charset="0"/>
                </a:rPr>
                <a:t>и</a:t>
              </a:r>
            </a:p>
            <a:p>
              <a:pPr indent="7938" algn="ctr" fontAlgn="base">
                <a:lnSpc>
                  <a:spcPts val="2400"/>
                </a:lnSpc>
                <a:spcBef>
                  <a:spcPct val="0"/>
                </a:spcBef>
                <a:buClr>
                  <a:srgbClr val="B8762E"/>
                </a:buClr>
                <a:buSzPct val="150000"/>
                <a:defRPr/>
              </a:pPr>
              <a:r>
                <a:rPr lang="ru-RU" sz="2800" b="1" dirty="0">
                  <a:ln w="50800"/>
                  <a:solidFill>
                    <a:srgbClr val="611617"/>
                  </a:solidFill>
                  <a:latin typeface="Arial" pitchFamily="34" charset="0"/>
                  <a:cs typeface="Arial" pitchFamily="34" charset="0"/>
                </a:rPr>
                <a:t>или</a:t>
              </a:r>
            </a:p>
          </p:txBody>
        </p:sp>
        <p:grpSp>
          <p:nvGrpSpPr>
            <p:cNvPr id="11" name="Группа 28"/>
            <p:cNvGrpSpPr>
              <a:grpSpLocks/>
            </p:cNvGrpSpPr>
            <p:nvPr/>
          </p:nvGrpSpPr>
          <p:grpSpPr bwMode="auto">
            <a:xfrm>
              <a:off x="1214414" y="5286377"/>
              <a:ext cx="500066" cy="500066"/>
              <a:chOff x="1214414" y="5286377"/>
              <a:chExt cx="500066" cy="500066"/>
            </a:xfrm>
          </p:grpSpPr>
          <p:sp>
            <p:nvSpPr>
              <p:cNvPr id="18" name="Овал 17"/>
              <p:cNvSpPr/>
              <p:nvPr/>
            </p:nvSpPr>
            <p:spPr>
              <a:xfrm>
                <a:off x="1214414" y="5286377"/>
                <a:ext cx="500066" cy="500067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rgbClr val="B876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2" name="Группа 8"/>
              <p:cNvGrpSpPr>
                <a:grpSpLocks/>
              </p:cNvGrpSpPr>
              <p:nvPr/>
            </p:nvGrpSpPr>
            <p:grpSpPr bwMode="auto">
              <a:xfrm>
                <a:off x="1285852" y="5502280"/>
                <a:ext cx="357190" cy="71439"/>
                <a:chOff x="2209800" y="2290892"/>
                <a:chExt cx="1676400" cy="77789"/>
              </a:xfrm>
            </p:grpSpPr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2209800" y="2290891"/>
                  <a:ext cx="1676405" cy="1729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>
                  <a:off x="2209800" y="2366951"/>
                  <a:ext cx="1676405" cy="1729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3" name="Группа 29"/>
            <p:cNvGrpSpPr>
              <a:grpSpLocks/>
            </p:cNvGrpSpPr>
            <p:nvPr/>
          </p:nvGrpSpPr>
          <p:grpSpPr bwMode="auto">
            <a:xfrm>
              <a:off x="2571736" y="5286377"/>
              <a:ext cx="500066" cy="500066"/>
              <a:chOff x="1214414" y="5286377"/>
              <a:chExt cx="500066" cy="500066"/>
            </a:xfrm>
          </p:grpSpPr>
          <p:sp>
            <p:nvSpPr>
              <p:cNvPr id="31" name="Овал 30"/>
              <p:cNvSpPr/>
              <p:nvPr/>
            </p:nvSpPr>
            <p:spPr>
              <a:xfrm>
                <a:off x="1214414" y="5286377"/>
                <a:ext cx="500067" cy="500067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rgbClr val="B876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4" name="Группа 8"/>
              <p:cNvGrpSpPr>
                <a:grpSpLocks/>
              </p:cNvGrpSpPr>
              <p:nvPr/>
            </p:nvGrpSpPr>
            <p:grpSpPr bwMode="auto">
              <a:xfrm>
                <a:off x="1285852" y="5500693"/>
                <a:ext cx="357190" cy="71434"/>
                <a:chOff x="2209800" y="2288972"/>
                <a:chExt cx="1676400" cy="77777"/>
              </a:xfrm>
            </p:grpSpPr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2209805" y="2288971"/>
                  <a:ext cx="1676400" cy="1728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>
                  <a:off x="2209805" y="2365024"/>
                  <a:ext cx="1676400" cy="1728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36" name="Прямая соединительная линия 35"/>
          <p:cNvCxnSpPr/>
          <p:nvPr/>
        </p:nvCxnSpPr>
        <p:spPr>
          <a:xfrm>
            <a:off x="1000125" y="1857375"/>
            <a:ext cx="857250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3429000" y="1857375"/>
            <a:ext cx="1000125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500313" y="4714875"/>
            <a:ext cx="928687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3643313" y="4714875"/>
            <a:ext cx="1071562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5429250" y="4714875"/>
            <a:ext cx="1000125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Овал 66"/>
          <p:cNvSpPr/>
          <p:nvPr/>
        </p:nvSpPr>
        <p:spPr>
          <a:xfrm>
            <a:off x="4857750" y="4286250"/>
            <a:ext cx="476250" cy="428625"/>
          </a:xfrm>
          <a:prstGeom prst="ellipse">
            <a:avLst/>
          </a:prstGeom>
          <a:noFill/>
          <a:ln w="38100">
            <a:solidFill>
              <a:srgbClr val="B876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grpSp>
        <p:nvGrpSpPr>
          <p:cNvPr id="15" name="Группа 62"/>
          <p:cNvGrpSpPr>
            <a:grpSpLocks/>
          </p:cNvGrpSpPr>
          <p:nvPr/>
        </p:nvGrpSpPr>
        <p:grpSpPr bwMode="auto">
          <a:xfrm>
            <a:off x="6572250" y="1571625"/>
            <a:ext cx="1714500" cy="862013"/>
            <a:chOff x="6572221" y="1571612"/>
            <a:chExt cx="1714500" cy="862013"/>
          </a:xfrm>
        </p:grpSpPr>
        <p:grpSp>
          <p:nvGrpSpPr>
            <p:cNvPr id="16" name="Группа 40"/>
            <p:cNvGrpSpPr>
              <a:grpSpLocks/>
            </p:cNvGrpSpPr>
            <p:nvPr/>
          </p:nvGrpSpPr>
          <p:grpSpPr bwMode="auto">
            <a:xfrm>
              <a:off x="6572221" y="1785921"/>
              <a:ext cx="1714500" cy="642937"/>
              <a:chOff x="1071538" y="5072063"/>
              <a:chExt cx="1714512" cy="642953"/>
            </a:xfrm>
          </p:grpSpPr>
          <p:sp>
            <p:nvSpPr>
              <p:cNvPr id="53" name="Содержимое 2"/>
              <p:cNvSpPr txBox="1">
                <a:spLocks/>
              </p:cNvSpPr>
              <p:nvPr/>
            </p:nvSpPr>
            <p:spPr bwMode="auto">
              <a:xfrm>
                <a:off x="1071538" y="5072063"/>
                <a:ext cx="1714512" cy="642953"/>
              </a:xfrm>
              <a:prstGeom prst="rect">
                <a:avLst/>
              </a:prstGeom>
              <a:solidFill>
                <a:schemeClr val="bg2"/>
              </a:solidFill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45720" rIns="45720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marL="534988" indent="-350838" algn="just" fontAlgn="base">
                  <a:spcBef>
                    <a:spcPct val="0"/>
                  </a:spcBef>
                  <a:spcAft>
                    <a:spcPts val="1200"/>
                  </a:spcAft>
                  <a:buClr>
                    <a:srgbClr val="B8762E"/>
                  </a:buClr>
                  <a:buSzPct val="150000"/>
                  <a:defRPr/>
                </a:pPr>
                <a:r>
                  <a:rPr lang="ru-RU" sz="2400" b="1" dirty="0">
                    <a:ln w="50800"/>
                    <a:solidFill>
                      <a:prstClr val="white">
                        <a:shade val="50000"/>
                      </a:prstClr>
                    </a:solidFill>
                  </a:rPr>
                  <a:t>     </a:t>
                </a:r>
                <a:endParaRPr lang="ru-RU" sz="2800" b="1" dirty="0">
                  <a:ln w="50800"/>
                  <a:solidFill>
                    <a:srgbClr val="611617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7" name="Группа 28"/>
              <p:cNvGrpSpPr>
                <a:grpSpLocks/>
              </p:cNvGrpSpPr>
              <p:nvPr/>
            </p:nvGrpSpPr>
            <p:grpSpPr bwMode="auto">
              <a:xfrm>
                <a:off x="1214414" y="5143502"/>
                <a:ext cx="500065" cy="500075"/>
                <a:chOff x="1214414" y="5143502"/>
                <a:chExt cx="500065" cy="500075"/>
              </a:xfrm>
            </p:grpSpPr>
            <p:sp>
              <p:nvSpPr>
                <p:cNvPr id="58" name="Овал 57"/>
                <p:cNvSpPr/>
                <p:nvPr/>
              </p:nvSpPr>
              <p:spPr>
                <a:xfrm>
                  <a:off x="1214414" y="5143506"/>
                  <a:ext cx="500066" cy="500075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rgbClr val="B8762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dirty="0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59" name="Прямая соединительная линия 58"/>
                <p:cNvCxnSpPr/>
                <p:nvPr/>
              </p:nvCxnSpPr>
              <p:spPr bwMode="auto">
                <a:xfrm>
                  <a:off x="1285852" y="5427676"/>
                  <a:ext cx="357189" cy="1587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Группа 29"/>
              <p:cNvGrpSpPr>
                <a:grpSpLocks/>
              </p:cNvGrpSpPr>
              <p:nvPr/>
            </p:nvGrpSpPr>
            <p:grpSpPr bwMode="auto">
              <a:xfrm>
                <a:off x="2071670" y="5143502"/>
                <a:ext cx="500065" cy="500075"/>
                <a:chOff x="714348" y="5143502"/>
                <a:chExt cx="500065" cy="500075"/>
              </a:xfrm>
            </p:grpSpPr>
            <p:sp>
              <p:nvSpPr>
                <p:cNvPr id="56" name="Овал 55"/>
                <p:cNvSpPr/>
                <p:nvPr/>
              </p:nvSpPr>
              <p:spPr>
                <a:xfrm>
                  <a:off x="714348" y="5143506"/>
                  <a:ext cx="500066" cy="500075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rgbClr val="B8762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dirty="0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57" name="Прямая соединительная линия 56"/>
                <p:cNvCxnSpPr/>
                <p:nvPr/>
              </p:nvCxnSpPr>
              <p:spPr bwMode="auto">
                <a:xfrm>
                  <a:off x="785786" y="5429263"/>
                  <a:ext cx="357189" cy="1588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1778" name="TextBox 17"/>
            <p:cNvSpPr txBox="1">
              <a:spLocks noChangeArrowheads="1"/>
            </p:cNvSpPr>
            <p:nvPr/>
          </p:nvSpPr>
          <p:spPr bwMode="auto">
            <a:xfrm>
              <a:off x="7143768" y="1571612"/>
              <a:ext cx="357187" cy="862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5000">
                  <a:solidFill>
                    <a:srgbClr val="FF0000"/>
                  </a:solidFill>
                  <a:latin typeface="Arial" charset="0"/>
                  <a:cs typeface="Arial" charset="0"/>
                </a:rPr>
                <a:t>,</a:t>
              </a:r>
              <a:endParaRPr lang="ru-RU" sz="5000">
                <a:solidFill>
                  <a:srgbClr val="339933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20" name="Группа 67"/>
          <p:cNvGrpSpPr>
            <a:grpSpLocks/>
          </p:cNvGrpSpPr>
          <p:nvPr/>
        </p:nvGrpSpPr>
        <p:grpSpPr bwMode="auto">
          <a:xfrm>
            <a:off x="4714875" y="5500688"/>
            <a:ext cx="3357563" cy="862012"/>
            <a:chOff x="4714876" y="5500702"/>
            <a:chExt cx="3357562" cy="862013"/>
          </a:xfrm>
        </p:grpSpPr>
        <p:grpSp>
          <p:nvGrpSpPr>
            <p:cNvPr id="24" name="Группа 65"/>
            <p:cNvGrpSpPr>
              <a:grpSpLocks/>
            </p:cNvGrpSpPr>
            <p:nvPr/>
          </p:nvGrpSpPr>
          <p:grpSpPr bwMode="auto">
            <a:xfrm>
              <a:off x="4714876" y="5715016"/>
              <a:ext cx="3357562" cy="642937"/>
              <a:chOff x="5214942" y="5857892"/>
              <a:chExt cx="3357586" cy="642937"/>
            </a:xfrm>
          </p:grpSpPr>
          <p:sp>
            <p:nvSpPr>
              <p:cNvPr id="42" name="Содержимое 2"/>
              <p:cNvSpPr txBox="1">
                <a:spLocks/>
              </p:cNvSpPr>
              <p:nvPr/>
            </p:nvSpPr>
            <p:spPr bwMode="auto">
              <a:xfrm>
                <a:off x="5214942" y="5857892"/>
                <a:ext cx="3357586" cy="642937"/>
              </a:xfrm>
              <a:prstGeom prst="rect">
                <a:avLst/>
              </a:prstGeom>
              <a:solidFill>
                <a:schemeClr val="bg2"/>
              </a:solidFill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45720" rIns="45720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marL="534988" indent="-350838" algn="just" fontAlgn="base">
                  <a:spcBef>
                    <a:spcPct val="0"/>
                  </a:spcBef>
                  <a:spcAft>
                    <a:spcPts val="1200"/>
                  </a:spcAft>
                  <a:buClr>
                    <a:srgbClr val="B8762E"/>
                  </a:buClr>
                  <a:buSzPct val="150000"/>
                  <a:defRPr/>
                </a:pPr>
                <a:r>
                  <a:rPr lang="ru-RU" sz="2400" b="1" dirty="0">
                    <a:ln w="50800"/>
                    <a:solidFill>
                      <a:prstClr val="white">
                        <a:shade val="50000"/>
                      </a:prstClr>
                    </a:solidFill>
                  </a:rPr>
                  <a:t>     </a:t>
                </a:r>
                <a:r>
                  <a:rPr lang="ru-RU" sz="2800" b="1" dirty="0">
                    <a:ln w="50800"/>
                    <a:solidFill>
                      <a:srgbClr val="611617"/>
                    </a:solidFill>
                    <a:latin typeface="Arial" pitchFamily="34" charset="0"/>
                    <a:cs typeface="Arial" pitchFamily="34" charset="0"/>
                  </a:rPr>
                  <a:t>и               </a:t>
                </a:r>
                <a:r>
                  <a:rPr lang="ru-RU" sz="2800" b="1" dirty="0" err="1">
                    <a:ln w="50800"/>
                    <a:solidFill>
                      <a:srgbClr val="611617"/>
                    </a:solidFill>
                    <a:latin typeface="Arial" pitchFamily="34" charset="0"/>
                    <a:cs typeface="Arial" pitchFamily="34" charset="0"/>
                  </a:rPr>
                  <a:t>и</a:t>
                </a:r>
                <a:endParaRPr lang="ru-RU" sz="2800" b="1" dirty="0">
                  <a:ln w="50800"/>
                  <a:solidFill>
                    <a:srgbClr val="611617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5" name="Группа 28"/>
              <p:cNvGrpSpPr>
                <a:grpSpLocks/>
              </p:cNvGrpSpPr>
              <p:nvPr/>
            </p:nvGrpSpPr>
            <p:grpSpPr bwMode="auto">
              <a:xfrm>
                <a:off x="5286380" y="5929330"/>
                <a:ext cx="500063" cy="500054"/>
                <a:chOff x="1214414" y="5143512"/>
                <a:chExt cx="500066" cy="500066"/>
              </a:xfrm>
            </p:grpSpPr>
            <p:sp>
              <p:nvSpPr>
                <p:cNvPr id="49" name="Овал 48"/>
                <p:cNvSpPr/>
                <p:nvPr/>
              </p:nvSpPr>
              <p:spPr>
                <a:xfrm>
                  <a:off x="1214414" y="5143510"/>
                  <a:ext cx="500068" cy="500075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rgbClr val="B8762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dirty="0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52" name="Прямая соединительная линия 51"/>
                <p:cNvCxnSpPr/>
                <p:nvPr/>
              </p:nvCxnSpPr>
              <p:spPr bwMode="auto">
                <a:xfrm>
                  <a:off x="1285852" y="5427679"/>
                  <a:ext cx="357192" cy="1588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" name="Группа 29"/>
              <p:cNvGrpSpPr>
                <a:grpSpLocks/>
              </p:cNvGrpSpPr>
              <p:nvPr/>
            </p:nvGrpSpPr>
            <p:grpSpPr bwMode="auto">
              <a:xfrm>
                <a:off x="6286512" y="5929330"/>
                <a:ext cx="500063" cy="500054"/>
                <a:chOff x="714348" y="5143501"/>
                <a:chExt cx="500066" cy="500066"/>
              </a:xfrm>
            </p:grpSpPr>
            <p:sp>
              <p:nvSpPr>
                <p:cNvPr id="45" name="Овал 44"/>
                <p:cNvSpPr/>
                <p:nvPr/>
              </p:nvSpPr>
              <p:spPr>
                <a:xfrm>
                  <a:off x="714348" y="5143499"/>
                  <a:ext cx="500068" cy="500075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rgbClr val="B8762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dirty="0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47" name="Прямая соединительная линия 46"/>
                <p:cNvCxnSpPr/>
                <p:nvPr/>
              </p:nvCxnSpPr>
              <p:spPr bwMode="auto">
                <a:xfrm>
                  <a:off x="785786" y="5429256"/>
                  <a:ext cx="357192" cy="1587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9" name="Группа 29"/>
              <p:cNvGrpSpPr>
                <a:grpSpLocks/>
              </p:cNvGrpSpPr>
              <p:nvPr/>
            </p:nvGrpSpPr>
            <p:grpSpPr bwMode="auto">
              <a:xfrm>
                <a:off x="8001024" y="5929330"/>
                <a:ext cx="500063" cy="500054"/>
                <a:chOff x="714348" y="5143501"/>
                <a:chExt cx="500066" cy="500066"/>
              </a:xfrm>
            </p:grpSpPr>
            <p:sp>
              <p:nvSpPr>
                <p:cNvPr id="61" name="Овал 60"/>
                <p:cNvSpPr/>
                <p:nvPr/>
              </p:nvSpPr>
              <p:spPr>
                <a:xfrm>
                  <a:off x="714348" y="5143499"/>
                  <a:ext cx="500068" cy="500075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rgbClr val="B8762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dirty="0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62" name="Прямая соединительная линия 61"/>
                <p:cNvCxnSpPr/>
                <p:nvPr/>
              </p:nvCxnSpPr>
              <p:spPr bwMode="auto">
                <a:xfrm>
                  <a:off x="785786" y="5429256"/>
                  <a:ext cx="357192" cy="1587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" name="Группа 29"/>
              <p:cNvGrpSpPr>
                <a:grpSpLocks/>
              </p:cNvGrpSpPr>
              <p:nvPr/>
            </p:nvGrpSpPr>
            <p:grpSpPr bwMode="auto">
              <a:xfrm>
                <a:off x="7072330" y="5929330"/>
                <a:ext cx="500063" cy="500054"/>
                <a:chOff x="714348" y="5143501"/>
                <a:chExt cx="500066" cy="500066"/>
              </a:xfrm>
            </p:grpSpPr>
            <p:sp>
              <p:nvSpPr>
                <p:cNvPr id="64" name="Овал 63"/>
                <p:cNvSpPr/>
                <p:nvPr/>
              </p:nvSpPr>
              <p:spPr>
                <a:xfrm>
                  <a:off x="714348" y="5143499"/>
                  <a:ext cx="500069" cy="500075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rgbClr val="B8762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dirty="0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65" name="Прямая соединительная линия 64"/>
                <p:cNvCxnSpPr/>
                <p:nvPr/>
              </p:nvCxnSpPr>
              <p:spPr bwMode="auto">
                <a:xfrm>
                  <a:off x="785787" y="5429256"/>
                  <a:ext cx="357191" cy="1587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1763" name="TextBox 17"/>
            <p:cNvSpPr txBox="1">
              <a:spLocks noChangeArrowheads="1"/>
            </p:cNvSpPr>
            <p:nvPr/>
          </p:nvSpPr>
          <p:spPr bwMode="auto">
            <a:xfrm>
              <a:off x="6215074" y="5500702"/>
              <a:ext cx="357187" cy="862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5000">
                  <a:solidFill>
                    <a:srgbClr val="FF0000"/>
                  </a:solidFill>
                  <a:latin typeface="Arial" charset="0"/>
                  <a:cs typeface="Arial" charset="0"/>
                </a:rPr>
                <a:t>,</a:t>
              </a:r>
              <a:endParaRPr lang="ru-RU" sz="5000">
                <a:solidFill>
                  <a:srgbClr val="339933"/>
                </a:solidFill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499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6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>
                <a:solidFill>
                  <a:schemeClr val="tx2">
                    <a:shade val="85000"/>
                    <a:satMod val="150000"/>
                  </a:schemeClr>
                </a:solidFill>
              </a:rPr>
              <a:t>Постановка запятой в простом предложении с однородными членами</a:t>
            </a:r>
          </a:p>
        </p:txBody>
      </p:sp>
      <p:sp>
        <p:nvSpPr>
          <p:cNvPr id="34819" name="Содержимое 2"/>
          <p:cNvSpPr>
            <a:spLocks noGrp="1"/>
          </p:cNvSpPr>
          <p:nvPr>
            <p:ph idx="1"/>
          </p:nvPr>
        </p:nvSpPr>
        <p:spPr>
          <a:xfrm>
            <a:off x="357188" y="1785938"/>
            <a:ext cx="8229600" cy="857250"/>
          </a:xfrm>
        </p:spPr>
        <p:txBody>
          <a:bodyPr anchor="ctr"/>
          <a:lstStyle/>
          <a:p>
            <a:pPr marL="174625" indent="9525" algn="just" eaLnBrk="1" hangingPunct="1">
              <a:spcBef>
                <a:spcPct val="0"/>
              </a:spcBef>
              <a:buSzPct val="110000"/>
              <a:buFont typeface="Bodoni MT" pitchFamily="18" charset="0"/>
              <a:buAutoNum type="arabicParenR"/>
            </a:pPr>
            <a:r>
              <a:rPr lang="ru-RU" sz="2400" b="1" i="1">
                <a:latin typeface="Arial" charset="0"/>
                <a:cs typeface="Arial" charset="0"/>
              </a:rPr>
              <a:t> </a:t>
            </a:r>
            <a:r>
              <a:rPr lang="ru-RU" sz="2400" i="1">
                <a:latin typeface="Arial" charset="0"/>
                <a:cs typeface="Arial" charset="0"/>
              </a:rPr>
              <a:t>Она  </a:t>
            </a:r>
            <a:r>
              <a:rPr lang="ru-RU" sz="2400" b="1" i="1">
                <a:latin typeface="Arial" charset="0"/>
                <a:cs typeface="Arial" charset="0"/>
              </a:rPr>
              <a:t> </a:t>
            </a:r>
            <a:r>
              <a:rPr lang="ru-RU" sz="2400" b="1" i="1">
                <a:solidFill>
                  <a:schemeClr val="tx2"/>
                </a:solidFill>
                <a:latin typeface="Arial" charset="0"/>
                <a:cs typeface="Arial" charset="0"/>
              </a:rPr>
              <a:t>взяла</a:t>
            </a:r>
            <a:r>
              <a:rPr lang="ru-RU" sz="2400" b="1" i="1">
                <a:latin typeface="Arial" charset="0"/>
                <a:cs typeface="Arial" charset="0"/>
              </a:rPr>
              <a:t>   </a:t>
            </a:r>
            <a:r>
              <a:rPr lang="ru-RU" sz="2400" i="1">
                <a:latin typeface="Arial" charset="0"/>
                <a:cs typeface="Arial" charset="0"/>
              </a:rPr>
              <a:t> </a:t>
            </a:r>
            <a:r>
              <a:rPr lang="ru-RU" sz="2400" b="1" i="1">
                <a:solidFill>
                  <a:srgbClr val="637F26"/>
                </a:solidFill>
                <a:latin typeface="Arial" charset="0"/>
                <a:cs typeface="Arial" charset="0"/>
              </a:rPr>
              <a:t>вилку</a:t>
            </a:r>
            <a:r>
              <a:rPr lang="ru-RU" sz="2400" i="1">
                <a:latin typeface="Arial" charset="0"/>
                <a:cs typeface="Arial" charset="0"/>
              </a:rPr>
              <a:t>    </a:t>
            </a:r>
            <a:r>
              <a:rPr lang="ru-RU" sz="2400" b="1" i="1">
                <a:solidFill>
                  <a:srgbClr val="637F26"/>
                </a:solidFill>
                <a:latin typeface="Arial" charset="0"/>
                <a:cs typeface="Arial" charset="0"/>
              </a:rPr>
              <a:t>и</a:t>
            </a:r>
            <a:r>
              <a:rPr lang="ru-RU" sz="2400" b="1" i="1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2400" i="1">
                <a:latin typeface="Arial" charset="0"/>
                <a:cs typeface="Arial" charset="0"/>
              </a:rPr>
              <a:t>   </a:t>
            </a:r>
            <a:r>
              <a:rPr lang="ru-RU" sz="2400" b="1" i="1">
                <a:solidFill>
                  <a:srgbClr val="637F26"/>
                </a:solidFill>
                <a:latin typeface="Arial" charset="0"/>
                <a:cs typeface="Arial" charset="0"/>
              </a:rPr>
              <a:t>нож</a:t>
            </a:r>
            <a:r>
              <a:rPr lang="ru-RU" sz="2400" i="1">
                <a:latin typeface="Arial" charset="0"/>
                <a:cs typeface="Arial" charset="0"/>
              </a:rPr>
              <a:t>    </a:t>
            </a:r>
            <a:r>
              <a:rPr lang="ru-RU" sz="2400" b="1" i="1">
                <a:solidFill>
                  <a:schemeClr val="tx2"/>
                </a:solidFill>
                <a:latin typeface="Arial" charset="0"/>
                <a:cs typeface="Arial" charset="0"/>
              </a:rPr>
              <a:t>и</a:t>
            </a:r>
            <a:r>
              <a:rPr lang="ru-RU" sz="2400" b="1" i="1">
                <a:latin typeface="Arial" charset="0"/>
                <a:cs typeface="Arial" charset="0"/>
              </a:rPr>
              <a:t> </a:t>
            </a:r>
            <a:r>
              <a:rPr lang="ru-RU" sz="2400" i="1">
                <a:latin typeface="Arial" charset="0"/>
                <a:cs typeface="Arial" charset="0"/>
              </a:rPr>
              <a:t>   </a:t>
            </a:r>
            <a:r>
              <a:rPr lang="ru-RU" sz="2400" b="1" i="1">
                <a:solidFill>
                  <a:schemeClr val="tx2"/>
                </a:solidFill>
                <a:latin typeface="Arial" charset="0"/>
                <a:cs typeface="Arial" charset="0"/>
              </a:rPr>
              <a:t>начала</a:t>
            </a:r>
            <a:r>
              <a:rPr lang="ru-RU" sz="2400" i="1">
                <a:solidFill>
                  <a:schemeClr val="tx2"/>
                </a:solidFill>
                <a:latin typeface="Arial" charset="0"/>
                <a:cs typeface="Arial" charset="0"/>
              </a:rPr>
              <a:t>    </a:t>
            </a:r>
            <a:r>
              <a:rPr lang="ru-RU" sz="2400" b="1" i="1">
                <a:solidFill>
                  <a:schemeClr val="tx2"/>
                </a:solidFill>
                <a:latin typeface="Arial" charset="0"/>
                <a:cs typeface="Arial" charset="0"/>
              </a:rPr>
              <a:t>есть</a:t>
            </a:r>
            <a:r>
              <a:rPr lang="ru-RU" sz="2400" i="1">
                <a:latin typeface="Arial" charset="0"/>
                <a:cs typeface="Arial" charset="0"/>
              </a:rPr>
              <a:t>.</a:t>
            </a:r>
            <a:r>
              <a:rPr lang="ru-RU" sz="2400" b="1" i="1">
                <a:latin typeface="Arial" charset="0"/>
                <a:cs typeface="Arial" charset="0"/>
              </a:rPr>
              <a:t> </a:t>
            </a:r>
          </a:p>
        </p:txBody>
      </p:sp>
      <p:grpSp>
        <p:nvGrpSpPr>
          <p:cNvPr id="3" name="Группа 8"/>
          <p:cNvGrpSpPr>
            <a:grpSpLocks/>
          </p:cNvGrpSpPr>
          <p:nvPr/>
        </p:nvGrpSpPr>
        <p:grpSpPr bwMode="auto">
          <a:xfrm>
            <a:off x="1785938" y="2428875"/>
            <a:ext cx="857250" cy="71438"/>
            <a:chOff x="2209800" y="2133600"/>
            <a:chExt cx="1676400" cy="77788"/>
          </a:xfrm>
        </p:grpSpPr>
        <p:cxnSp>
          <p:nvCxnSpPr>
            <p:cNvPr id="5" name="Прямая соединительная линия 4"/>
            <p:cNvCxnSpPr/>
            <p:nvPr/>
          </p:nvCxnSpPr>
          <p:spPr>
            <a:xfrm>
              <a:off x="2209800" y="2133600"/>
              <a:ext cx="1676400" cy="1729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>
              <a:off x="2209800" y="2209659"/>
              <a:ext cx="1676400" cy="1729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Прямая соединительная линия 35"/>
          <p:cNvCxnSpPr/>
          <p:nvPr/>
        </p:nvCxnSpPr>
        <p:spPr>
          <a:xfrm flipV="1">
            <a:off x="928688" y="2428875"/>
            <a:ext cx="571500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Группа 8"/>
          <p:cNvGrpSpPr>
            <a:grpSpLocks/>
          </p:cNvGrpSpPr>
          <p:nvPr/>
        </p:nvGrpSpPr>
        <p:grpSpPr bwMode="auto">
          <a:xfrm>
            <a:off x="6143625" y="2428875"/>
            <a:ext cx="2214563" cy="71438"/>
            <a:chOff x="2209800" y="2133600"/>
            <a:chExt cx="1676400" cy="77788"/>
          </a:xfrm>
        </p:grpSpPr>
        <p:cxnSp>
          <p:nvCxnSpPr>
            <p:cNvPr id="60" name="Прямая соединительная линия 59"/>
            <p:cNvCxnSpPr/>
            <p:nvPr/>
          </p:nvCxnSpPr>
          <p:spPr>
            <a:xfrm>
              <a:off x="2209800" y="2133600"/>
              <a:ext cx="1676400" cy="1729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>
              <a:off x="2209800" y="2209659"/>
              <a:ext cx="1676400" cy="1729"/>
            </a:xfrm>
            <a:prstGeom prst="line">
              <a:avLst/>
            </a:prstGeom>
            <a:ln w="381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Овал 31"/>
          <p:cNvSpPr/>
          <p:nvPr/>
        </p:nvSpPr>
        <p:spPr>
          <a:xfrm>
            <a:off x="5500688" y="2000250"/>
            <a:ext cx="476250" cy="500063"/>
          </a:xfrm>
          <a:prstGeom prst="ellipse">
            <a:avLst/>
          </a:prstGeom>
          <a:noFill/>
          <a:ln w="38100">
            <a:solidFill>
              <a:srgbClr val="B876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grpSp>
        <p:nvGrpSpPr>
          <p:cNvPr id="7" name="Группа 65"/>
          <p:cNvGrpSpPr>
            <a:grpSpLocks/>
          </p:cNvGrpSpPr>
          <p:nvPr/>
        </p:nvGrpSpPr>
        <p:grpSpPr bwMode="auto">
          <a:xfrm>
            <a:off x="2571750" y="3143250"/>
            <a:ext cx="3357563" cy="642938"/>
            <a:chOff x="5214942" y="5857892"/>
            <a:chExt cx="3357586" cy="642937"/>
          </a:xfrm>
        </p:grpSpPr>
        <p:sp>
          <p:nvSpPr>
            <p:cNvPr id="39" name="Содержимое 2"/>
            <p:cNvSpPr txBox="1">
              <a:spLocks/>
            </p:cNvSpPr>
            <p:nvPr/>
          </p:nvSpPr>
          <p:spPr bwMode="auto">
            <a:xfrm>
              <a:off x="5214942" y="5857892"/>
              <a:ext cx="3357586" cy="642937"/>
            </a:xfrm>
            <a:prstGeom prst="rect">
              <a:avLst/>
            </a:prstGeom>
            <a:solidFill>
              <a:schemeClr val="bg2"/>
            </a:solidFill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45720" rIns="45720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marL="534988" indent="-350838" algn="just" fontAlgn="base">
                <a:spcBef>
                  <a:spcPct val="0"/>
                </a:spcBef>
                <a:spcAft>
                  <a:spcPts val="1200"/>
                </a:spcAft>
                <a:buClr>
                  <a:srgbClr val="B8762E"/>
                </a:buClr>
                <a:buSzPct val="150000"/>
                <a:defRPr/>
              </a:pPr>
              <a:r>
                <a:rPr lang="ru-RU" sz="2400" b="1" dirty="0">
                  <a:ln w="50800"/>
                  <a:solidFill>
                    <a:prstClr val="white">
                      <a:shade val="50000"/>
                    </a:prstClr>
                  </a:solidFill>
                </a:rPr>
                <a:t>           </a:t>
              </a:r>
              <a:r>
                <a:rPr lang="ru-RU" sz="2800" b="1" dirty="0">
                  <a:ln w="50800"/>
                  <a:solidFill>
                    <a:srgbClr val="835D00">
                      <a:lumMod val="75000"/>
                    </a:srgbClr>
                  </a:solidFill>
                  <a:latin typeface="Arial" pitchFamily="34" charset="0"/>
                  <a:cs typeface="Arial" pitchFamily="34" charset="0"/>
                </a:rPr>
                <a:t>и</a:t>
              </a:r>
              <a:r>
                <a:rPr lang="ru-RU" sz="2800" b="1" dirty="0">
                  <a:ln w="50800"/>
                  <a:solidFill>
                    <a:srgbClr val="611617"/>
                  </a:solidFill>
                  <a:latin typeface="Arial" pitchFamily="34" charset="0"/>
                  <a:cs typeface="Arial" pitchFamily="34" charset="0"/>
                </a:rPr>
                <a:t>        </a:t>
              </a:r>
              <a:r>
                <a:rPr lang="ru-RU" sz="2800" b="1" dirty="0" err="1">
                  <a:ln w="50800"/>
                  <a:solidFill>
                    <a:srgbClr val="611617"/>
                  </a:solidFill>
                  <a:latin typeface="Arial" pitchFamily="34" charset="0"/>
                  <a:cs typeface="Arial" pitchFamily="34" charset="0"/>
                </a:rPr>
                <a:t>и</a:t>
              </a:r>
              <a:endParaRPr lang="ru-RU" sz="2800" b="1" dirty="0">
                <a:ln w="50800"/>
                <a:solidFill>
                  <a:srgbClr val="611617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8" name="Группа 28"/>
            <p:cNvGrpSpPr>
              <a:grpSpLocks/>
            </p:cNvGrpSpPr>
            <p:nvPr/>
          </p:nvGrpSpPr>
          <p:grpSpPr bwMode="auto">
            <a:xfrm>
              <a:off x="5357820" y="5929330"/>
              <a:ext cx="500067" cy="500063"/>
              <a:chOff x="1285854" y="5143512"/>
              <a:chExt cx="500070" cy="500075"/>
            </a:xfrm>
          </p:grpSpPr>
          <p:sp>
            <p:nvSpPr>
              <p:cNvPr id="50" name="Овал 49"/>
              <p:cNvSpPr/>
              <p:nvPr/>
            </p:nvSpPr>
            <p:spPr>
              <a:xfrm>
                <a:off x="1285852" y="5143512"/>
                <a:ext cx="500069" cy="500073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rgbClr val="B876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ru-RU" dirty="0">
                    <a:solidFill>
                      <a:prstClr val="white"/>
                    </a:solidFill>
                  </a:rPr>
                  <a:t>                     </a:t>
                </a:r>
              </a:p>
            </p:txBody>
          </p:sp>
          <p:cxnSp>
            <p:nvCxnSpPr>
              <p:cNvPr id="51" name="Прямая соединительная линия 50"/>
              <p:cNvCxnSpPr/>
              <p:nvPr/>
            </p:nvCxnSpPr>
            <p:spPr bwMode="auto">
              <a:xfrm>
                <a:off x="1357291" y="5427680"/>
                <a:ext cx="357191" cy="1588"/>
              </a:xfrm>
              <a:prstGeom prst="line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Группа 29"/>
            <p:cNvGrpSpPr>
              <a:grpSpLocks/>
            </p:cNvGrpSpPr>
            <p:nvPr/>
          </p:nvGrpSpPr>
          <p:grpSpPr bwMode="auto">
            <a:xfrm>
              <a:off x="6000766" y="5929330"/>
              <a:ext cx="500067" cy="500063"/>
              <a:chOff x="428600" y="5143501"/>
              <a:chExt cx="500070" cy="500075"/>
            </a:xfrm>
          </p:grpSpPr>
          <p:sp>
            <p:nvSpPr>
              <p:cNvPr id="48" name="Овал 47"/>
              <p:cNvSpPr/>
              <p:nvPr/>
            </p:nvSpPr>
            <p:spPr>
              <a:xfrm>
                <a:off x="428594" y="5143501"/>
                <a:ext cx="500068" cy="500073"/>
              </a:xfrm>
              <a:prstGeom prst="ellipse">
                <a:avLst/>
              </a:prstGeom>
              <a:solidFill>
                <a:srgbClr val="EEF5DF"/>
              </a:solidFill>
              <a:ln w="19050">
                <a:solidFill>
                  <a:srgbClr val="80AF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49" name="Прямая соединительная линия 48"/>
              <p:cNvCxnSpPr/>
              <p:nvPr/>
            </p:nvCxnSpPr>
            <p:spPr bwMode="auto">
              <a:xfrm>
                <a:off x="500032" y="5429257"/>
                <a:ext cx="357192" cy="1587"/>
              </a:xfrm>
              <a:prstGeom prst="line">
                <a:avLst/>
              </a:prstGeom>
              <a:ln w="38100">
                <a:solidFill>
                  <a:schemeClr val="accent4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Группа 29"/>
            <p:cNvGrpSpPr>
              <a:grpSpLocks/>
            </p:cNvGrpSpPr>
            <p:nvPr/>
          </p:nvGrpSpPr>
          <p:grpSpPr bwMode="auto">
            <a:xfrm>
              <a:off x="7929605" y="5929330"/>
              <a:ext cx="500067" cy="500063"/>
              <a:chOff x="642929" y="5143501"/>
              <a:chExt cx="500070" cy="500075"/>
            </a:xfrm>
          </p:grpSpPr>
          <p:sp>
            <p:nvSpPr>
              <p:cNvPr id="46" name="Овал 45"/>
              <p:cNvSpPr/>
              <p:nvPr/>
            </p:nvSpPr>
            <p:spPr>
              <a:xfrm>
                <a:off x="642910" y="5143501"/>
                <a:ext cx="500069" cy="500073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rgbClr val="B876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47" name="Прямая соединительная линия 46"/>
              <p:cNvCxnSpPr/>
              <p:nvPr/>
            </p:nvCxnSpPr>
            <p:spPr bwMode="auto">
              <a:xfrm>
                <a:off x="714349" y="5429257"/>
                <a:ext cx="357191" cy="1587"/>
              </a:xfrm>
              <a:prstGeom prst="line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Группа 29"/>
            <p:cNvGrpSpPr>
              <a:grpSpLocks/>
            </p:cNvGrpSpPr>
            <p:nvPr/>
          </p:nvGrpSpPr>
          <p:grpSpPr bwMode="auto">
            <a:xfrm>
              <a:off x="6929466" y="5929330"/>
              <a:ext cx="500066" cy="500063"/>
              <a:chOff x="571484" y="5143501"/>
              <a:chExt cx="500069" cy="500075"/>
            </a:xfrm>
          </p:grpSpPr>
          <p:sp>
            <p:nvSpPr>
              <p:cNvPr id="44" name="Овал 43"/>
              <p:cNvSpPr/>
              <p:nvPr/>
            </p:nvSpPr>
            <p:spPr>
              <a:xfrm>
                <a:off x="571472" y="5143501"/>
                <a:ext cx="500069" cy="500073"/>
              </a:xfrm>
              <a:prstGeom prst="ellipse">
                <a:avLst/>
              </a:prstGeom>
              <a:solidFill>
                <a:srgbClr val="EEF5DF"/>
              </a:solidFill>
              <a:ln w="19050">
                <a:solidFill>
                  <a:srgbClr val="80AF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45" name="Прямая соединительная линия 44"/>
              <p:cNvCxnSpPr/>
              <p:nvPr/>
            </p:nvCxnSpPr>
            <p:spPr bwMode="auto">
              <a:xfrm>
                <a:off x="642911" y="5429257"/>
                <a:ext cx="357191" cy="1587"/>
              </a:xfrm>
              <a:prstGeom prst="line">
                <a:avLst/>
              </a:prstGeom>
              <a:ln w="38100">
                <a:solidFill>
                  <a:schemeClr val="accent4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2" name="Прямая соединительная линия 51"/>
          <p:cNvCxnSpPr/>
          <p:nvPr/>
        </p:nvCxnSpPr>
        <p:spPr>
          <a:xfrm>
            <a:off x="3000375" y="2428875"/>
            <a:ext cx="857250" cy="1588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4714875" y="2428875"/>
            <a:ext cx="571500" cy="1588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Овал 55"/>
          <p:cNvSpPr/>
          <p:nvPr/>
        </p:nvSpPr>
        <p:spPr>
          <a:xfrm>
            <a:off x="4071938" y="2000250"/>
            <a:ext cx="476250" cy="500063"/>
          </a:xfrm>
          <a:prstGeom prst="ellipse">
            <a:avLst/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278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5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>
                <a:solidFill>
                  <a:schemeClr val="tx2">
                    <a:shade val="85000"/>
                    <a:satMod val="150000"/>
                  </a:schemeClr>
                </a:solidFill>
              </a:rPr>
              <a:t>Постановка запятой в простом предложении с однородными членами</a:t>
            </a:r>
          </a:p>
        </p:txBody>
      </p:sp>
      <p:grpSp>
        <p:nvGrpSpPr>
          <p:cNvPr id="3" name="Группа 67"/>
          <p:cNvGrpSpPr>
            <a:grpSpLocks/>
          </p:cNvGrpSpPr>
          <p:nvPr/>
        </p:nvGrpSpPr>
        <p:grpSpPr bwMode="auto">
          <a:xfrm>
            <a:off x="428625" y="5286375"/>
            <a:ext cx="4286250" cy="1071563"/>
            <a:chOff x="3286116" y="2428868"/>
            <a:chExt cx="4286280" cy="1071565"/>
          </a:xfrm>
        </p:grpSpPr>
        <p:grpSp>
          <p:nvGrpSpPr>
            <p:cNvPr id="4" name="Группа 34"/>
            <p:cNvGrpSpPr>
              <a:grpSpLocks/>
            </p:cNvGrpSpPr>
            <p:nvPr/>
          </p:nvGrpSpPr>
          <p:grpSpPr bwMode="auto">
            <a:xfrm>
              <a:off x="3286116" y="2571746"/>
              <a:ext cx="4286280" cy="928687"/>
              <a:chOff x="1071538" y="5072065"/>
              <a:chExt cx="4286280" cy="928694"/>
            </a:xfrm>
          </p:grpSpPr>
          <p:sp>
            <p:nvSpPr>
              <p:cNvPr id="23" name="Содержимое 2"/>
              <p:cNvSpPr txBox="1">
                <a:spLocks/>
              </p:cNvSpPr>
              <p:nvPr/>
            </p:nvSpPr>
            <p:spPr bwMode="auto">
              <a:xfrm>
                <a:off x="1071538" y="5072065"/>
                <a:ext cx="4286280" cy="928694"/>
              </a:xfrm>
              <a:prstGeom prst="rect">
                <a:avLst/>
              </a:prstGeom>
              <a:solidFill>
                <a:schemeClr val="bg2"/>
              </a:solidFill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45720" rIns="4572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indent="7938" algn="just" fontAlgn="base">
                  <a:lnSpc>
                    <a:spcPts val="2400"/>
                  </a:lnSpc>
                  <a:spcBef>
                    <a:spcPct val="0"/>
                  </a:spcBef>
                  <a:buClr>
                    <a:srgbClr val="B8762E"/>
                  </a:buClr>
                  <a:buSzPct val="150000"/>
                  <a:defRPr/>
                </a:pPr>
                <a:r>
                  <a:rPr lang="ru-RU" sz="2800" b="1" dirty="0">
                    <a:ln w="50800"/>
                    <a:solidFill>
                      <a:srgbClr val="611617"/>
                    </a:solidFill>
                    <a:latin typeface="Arial" pitchFamily="34" charset="0"/>
                    <a:cs typeface="Arial" pitchFamily="34" charset="0"/>
                  </a:rPr>
                  <a:t>не только         но и </a:t>
                </a:r>
              </a:p>
              <a:p>
                <a:pPr indent="7938" algn="just" fontAlgn="base">
                  <a:lnSpc>
                    <a:spcPts val="2400"/>
                  </a:lnSpc>
                  <a:spcBef>
                    <a:spcPct val="0"/>
                  </a:spcBef>
                  <a:buClr>
                    <a:srgbClr val="B8762E"/>
                  </a:buClr>
                  <a:buSzPct val="150000"/>
                  <a:defRPr/>
                </a:pPr>
                <a:r>
                  <a:rPr lang="ru-RU" sz="2800" b="1" dirty="0">
                    <a:ln w="50800"/>
                    <a:solidFill>
                      <a:srgbClr val="611617"/>
                    </a:solidFill>
                    <a:latin typeface="Arial" pitchFamily="34" charset="0"/>
                    <a:cs typeface="Arial" pitchFamily="34" charset="0"/>
                  </a:rPr>
                  <a:t>как                     так</a:t>
                </a:r>
              </a:p>
            </p:txBody>
          </p:sp>
          <p:grpSp>
            <p:nvGrpSpPr>
              <p:cNvPr id="5" name="Группа 28"/>
              <p:cNvGrpSpPr>
                <a:grpSpLocks/>
              </p:cNvGrpSpPr>
              <p:nvPr/>
            </p:nvGrpSpPr>
            <p:grpSpPr bwMode="auto">
              <a:xfrm>
                <a:off x="3000364" y="5214940"/>
                <a:ext cx="500066" cy="500067"/>
                <a:chOff x="3000364" y="5214940"/>
                <a:chExt cx="500066" cy="500067"/>
              </a:xfrm>
            </p:grpSpPr>
            <p:sp>
              <p:nvSpPr>
                <p:cNvPr id="18" name="Овал 17"/>
                <p:cNvSpPr/>
                <p:nvPr/>
              </p:nvSpPr>
              <p:spPr>
                <a:xfrm>
                  <a:off x="3000364" y="5214938"/>
                  <a:ext cx="500065" cy="500068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rgbClr val="B8762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dirty="0">
                    <a:solidFill>
                      <a:prstClr val="white"/>
                    </a:solidFill>
                  </a:endParaRPr>
                </a:p>
              </p:txBody>
            </p:sp>
            <p:grpSp>
              <p:nvGrpSpPr>
                <p:cNvPr id="6" name="Группа 8"/>
                <p:cNvGrpSpPr>
                  <a:grpSpLocks/>
                </p:cNvGrpSpPr>
                <p:nvPr/>
              </p:nvGrpSpPr>
              <p:grpSpPr bwMode="auto">
                <a:xfrm>
                  <a:off x="3071802" y="5430847"/>
                  <a:ext cx="357191" cy="71436"/>
                  <a:chOff x="10591800" y="2212975"/>
                  <a:chExt cx="1676405" cy="77781"/>
                </a:xfrm>
              </p:grpSpPr>
              <p:cxnSp>
                <p:nvCxnSpPr>
                  <p:cNvPr id="27" name="Прямая соединительная линия 26"/>
                  <p:cNvCxnSpPr/>
                  <p:nvPr/>
                </p:nvCxnSpPr>
                <p:spPr>
                  <a:xfrm>
                    <a:off x="10591795" y="2212967"/>
                    <a:ext cx="1676400" cy="1729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Прямая соединительная линия 27"/>
                  <p:cNvCxnSpPr/>
                  <p:nvPr/>
                </p:nvCxnSpPr>
                <p:spPr>
                  <a:xfrm>
                    <a:off x="10591795" y="2289023"/>
                    <a:ext cx="1676400" cy="1729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7" name="Группа 29"/>
              <p:cNvGrpSpPr>
                <a:grpSpLocks/>
              </p:cNvGrpSpPr>
              <p:nvPr/>
            </p:nvGrpSpPr>
            <p:grpSpPr bwMode="auto">
              <a:xfrm>
                <a:off x="4714876" y="5214940"/>
                <a:ext cx="500067" cy="500067"/>
                <a:chOff x="3357554" y="5214940"/>
                <a:chExt cx="500067" cy="500067"/>
              </a:xfrm>
            </p:grpSpPr>
            <p:sp>
              <p:nvSpPr>
                <p:cNvPr id="31" name="Овал 30"/>
                <p:cNvSpPr/>
                <p:nvPr/>
              </p:nvSpPr>
              <p:spPr>
                <a:xfrm>
                  <a:off x="3357554" y="5214938"/>
                  <a:ext cx="500066" cy="500068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rgbClr val="B8762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dirty="0">
                    <a:solidFill>
                      <a:prstClr val="white"/>
                    </a:solidFill>
                  </a:endParaRPr>
                </a:p>
              </p:txBody>
            </p:sp>
            <p:grpSp>
              <p:nvGrpSpPr>
                <p:cNvPr id="8" name="Группа 8"/>
                <p:cNvGrpSpPr>
                  <a:grpSpLocks/>
                </p:cNvGrpSpPr>
                <p:nvPr/>
              </p:nvGrpSpPr>
              <p:grpSpPr bwMode="auto">
                <a:xfrm>
                  <a:off x="3428992" y="5430843"/>
                  <a:ext cx="357190" cy="71445"/>
                  <a:chOff x="12268200" y="2212920"/>
                  <a:chExt cx="1676400" cy="77789"/>
                </a:xfrm>
              </p:grpSpPr>
              <p:cxnSp>
                <p:nvCxnSpPr>
                  <p:cNvPr id="33" name="Прямая соединительная линия 32"/>
                  <p:cNvCxnSpPr/>
                  <p:nvPr/>
                </p:nvCxnSpPr>
                <p:spPr>
                  <a:xfrm>
                    <a:off x="12268200" y="2212917"/>
                    <a:ext cx="1676405" cy="1729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Прямая соединительная линия 33"/>
                  <p:cNvCxnSpPr/>
                  <p:nvPr/>
                </p:nvCxnSpPr>
                <p:spPr>
                  <a:xfrm>
                    <a:off x="12268200" y="2288970"/>
                    <a:ext cx="1676405" cy="1729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35934" name="TextBox 17"/>
            <p:cNvSpPr txBox="1">
              <a:spLocks noChangeArrowheads="1"/>
            </p:cNvSpPr>
            <p:nvPr/>
          </p:nvSpPr>
          <p:spPr bwMode="auto">
            <a:xfrm>
              <a:off x="5643570" y="2428868"/>
              <a:ext cx="500063" cy="923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5400">
                  <a:solidFill>
                    <a:srgbClr val="FF0000"/>
                  </a:solidFill>
                  <a:latin typeface="Arial" charset="0"/>
                  <a:cs typeface="Arial" charset="0"/>
                </a:rPr>
                <a:t>,</a:t>
              </a:r>
              <a:r>
                <a:rPr lang="ru-RU" sz="5400">
                  <a:solidFill>
                    <a:srgbClr val="339933"/>
                  </a:solidFill>
                  <a:latin typeface="Arial" charset="0"/>
                  <a:cs typeface="Arial" charset="0"/>
                </a:rPr>
                <a:t> </a:t>
              </a:r>
            </a:p>
          </p:txBody>
        </p:sp>
      </p:grpSp>
      <p:grpSp>
        <p:nvGrpSpPr>
          <p:cNvPr id="9" name="Группа 60"/>
          <p:cNvGrpSpPr>
            <a:grpSpLocks/>
          </p:cNvGrpSpPr>
          <p:nvPr/>
        </p:nvGrpSpPr>
        <p:grpSpPr bwMode="auto">
          <a:xfrm>
            <a:off x="500063" y="3286125"/>
            <a:ext cx="4017962" cy="1000125"/>
            <a:chOff x="3339695" y="2500306"/>
            <a:chExt cx="4018387" cy="1000124"/>
          </a:xfrm>
        </p:grpSpPr>
        <p:sp>
          <p:nvSpPr>
            <p:cNvPr id="32" name="Содержимое 2"/>
            <p:cNvSpPr txBox="1">
              <a:spLocks/>
            </p:cNvSpPr>
            <p:nvPr/>
          </p:nvSpPr>
          <p:spPr bwMode="auto">
            <a:xfrm>
              <a:off x="3339695" y="2571743"/>
              <a:ext cx="4018387" cy="928687"/>
            </a:xfrm>
            <a:prstGeom prst="rect">
              <a:avLst/>
            </a:prstGeom>
            <a:solidFill>
              <a:schemeClr val="bg2"/>
            </a:solidFill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45720" rIns="45720"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indent="7938" algn="just" fontAlgn="base">
                <a:lnSpc>
                  <a:spcPts val="2400"/>
                </a:lnSpc>
                <a:spcBef>
                  <a:spcPct val="0"/>
                </a:spcBef>
                <a:buClr>
                  <a:srgbClr val="B8762E"/>
                </a:buClr>
                <a:buSzPct val="150000"/>
                <a:defRPr/>
              </a:pPr>
              <a:r>
                <a:rPr lang="ru-RU" sz="2800" b="1" dirty="0">
                  <a:ln w="50800"/>
                  <a:solidFill>
                    <a:srgbClr val="611617"/>
                  </a:solidFill>
                  <a:latin typeface="Arial" pitchFamily="34" charset="0"/>
                  <a:cs typeface="Arial" pitchFamily="34" charset="0"/>
                </a:rPr>
                <a:t>         или         </a:t>
              </a:r>
              <a:r>
                <a:rPr lang="ru-RU" sz="2800" b="1" dirty="0" err="1">
                  <a:ln w="50800"/>
                  <a:solidFill>
                    <a:srgbClr val="611617"/>
                  </a:solidFill>
                  <a:latin typeface="Arial" pitchFamily="34" charset="0"/>
                  <a:cs typeface="Arial" pitchFamily="34" charset="0"/>
                </a:rPr>
                <a:t>или</a:t>
              </a:r>
              <a:endParaRPr lang="ru-RU" sz="2800" b="1" dirty="0">
                <a:ln w="50800"/>
                <a:solidFill>
                  <a:srgbClr val="611617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922" name="TextBox 17"/>
            <p:cNvSpPr txBox="1">
              <a:spLocks noChangeArrowheads="1"/>
            </p:cNvSpPr>
            <p:nvPr/>
          </p:nvSpPr>
          <p:spPr bwMode="auto">
            <a:xfrm>
              <a:off x="3929058" y="2500306"/>
              <a:ext cx="500063" cy="923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5400">
                  <a:solidFill>
                    <a:srgbClr val="FF0000"/>
                  </a:solidFill>
                  <a:latin typeface="Arial" charset="0"/>
                  <a:cs typeface="Arial" charset="0"/>
                </a:rPr>
                <a:t>,</a:t>
              </a:r>
              <a:r>
                <a:rPr lang="ru-RU" sz="5400">
                  <a:solidFill>
                    <a:srgbClr val="339933"/>
                  </a:solidFill>
                  <a:latin typeface="Arial" charset="0"/>
                  <a:cs typeface="Arial" charset="0"/>
                </a:rPr>
                <a:t> </a:t>
              </a:r>
            </a:p>
          </p:txBody>
        </p:sp>
        <p:grpSp>
          <p:nvGrpSpPr>
            <p:cNvPr id="10" name="Группа 51"/>
            <p:cNvGrpSpPr>
              <a:grpSpLocks/>
            </p:cNvGrpSpPr>
            <p:nvPr/>
          </p:nvGrpSpPr>
          <p:grpSpPr bwMode="auto">
            <a:xfrm>
              <a:off x="6643631" y="2714619"/>
              <a:ext cx="493765" cy="500061"/>
              <a:chOff x="1928723" y="3357560"/>
              <a:chExt cx="493765" cy="500061"/>
            </a:xfrm>
          </p:grpSpPr>
          <p:sp>
            <p:nvSpPr>
              <p:cNvPr id="45" name="Овал 44"/>
              <p:cNvSpPr/>
              <p:nvPr/>
            </p:nvSpPr>
            <p:spPr bwMode="auto">
              <a:xfrm>
                <a:off x="1928723" y="3357560"/>
                <a:ext cx="493765" cy="500062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rgbClr val="B876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46" name="Прямая соединительная линия 45"/>
              <p:cNvCxnSpPr/>
              <p:nvPr/>
            </p:nvCxnSpPr>
            <p:spPr>
              <a:xfrm>
                <a:off x="2000169" y="3643310"/>
                <a:ext cx="357225" cy="1587"/>
              </a:xfrm>
              <a:prstGeom prst="line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Группа 52"/>
            <p:cNvGrpSpPr>
              <a:grpSpLocks/>
            </p:cNvGrpSpPr>
            <p:nvPr/>
          </p:nvGrpSpPr>
          <p:grpSpPr bwMode="auto">
            <a:xfrm>
              <a:off x="5000396" y="2786056"/>
              <a:ext cx="493764" cy="500062"/>
              <a:chOff x="1928562" y="3357559"/>
              <a:chExt cx="493764" cy="500062"/>
            </a:xfrm>
          </p:grpSpPr>
          <p:sp>
            <p:nvSpPr>
              <p:cNvPr id="43" name="Овал 42"/>
              <p:cNvSpPr/>
              <p:nvPr/>
            </p:nvSpPr>
            <p:spPr bwMode="auto">
              <a:xfrm>
                <a:off x="1928562" y="3357559"/>
                <a:ext cx="493764" cy="500062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rgbClr val="B876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44" name="Прямая соединительная линия 43"/>
              <p:cNvCxnSpPr/>
              <p:nvPr/>
            </p:nvCxnSpPr>
            <p:spPr>
              <a:xfrm>
                <a:off x="2000007" y="3643308"/>
                <a:ext cx="357226" cy="1588"/>
              </a:xfrm>
              <a:prstGeom prst="line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Группа 55"/>
            <p:cNvGrpSpPr>
              <a:grpSpLocks/>
            </p:cNvGrpSpPr>
            <p:nvPr/>
          </p:nvGrpSpPr>
          <p:grpSpPr bwMode="auto">
            <a:xfrm>
              <a:off x="3500049" y="2786056"/>
              <a:ext cx="493765" cy="500062"/>
              <a:chOff x="1928413" y="3357559"/>
              <a:chExt cx="493765" cy="500062"/>
            </a:xfrm>
          </p:grpSpPr>
          <p:sp>
            <p:nvSpPr>
              <p:cNvPr id="41" name="Овал 40"/>
              <p:cNvSpPr/>
              <p:nvPr/>
            </p:nvSpPr>
            <p:spPr bwMode="auto">
              <a:xfrm>
                <a:off x="1928413" y="3357559"/>
                <a:ext cx="493765" cy="500062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rgbClr val="B876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42" name="Прямая соединительная линия 41"/>
              <p:cNvCxnSpPr/>
              <p:nvPr/>
            </p:nvCxnSpPr>
            <p:spPr>
              <a:xfrm>
                <a:off x="1999859" y="3643308"/>
                <a:ext cx="357225" cy="1588"/>
              </a:xfrm>
              <a:prstGeom prst="line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926" name="TextBox 17"/>
            <p:cNvSpPr txBox="1">
              <a:spLocks noChangeArrowheads="1"/>
            </p:cNvSpPr>
            <p:nvPr/>
          </p:nvSpPr>
          <p:spPr bwMode="auto">
            <a:xfrm>
              <a:off x="5429256" y="2500306"/>
              <a:ext cx="500063" cy="923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5400">
                  <a:solidFill>
                    <a:srgbClr val="FF0000"/>
                  </a:solidFill>
                  <a:latin typeface="Arial" charset="0"/>
                  <a:cs typeface="Arial" charset="0"/>
                </a:rPr>
                <a:t>,</a:t>
              </a:r>
              <a:r>
                <a:rPr lang="ru-RU" sz="5400">
                  <a:solidFill>
                    <a:srgbClr val="339933"/>
                  </a:solidFill>
                  <a:latin typeface="Arial" charset="0"/>
                  <a:cs typeface="Arial" charset="0"/>
                </a:rPr>
                <a:t> </a:t>
              </a:r>
            </a:p>
          </p:txBody>
        </p:sp>
      </p:grpSp>
      <p:grpSp>
        <p:nvGrpSpPr>
          <p:cNvPr id="13" name="Группа 92"/>
          <p:cNvGrpSpPr>
            <a:grpSpLocks/>
          </p:cNvGrpSpPr>
          <p:nvPr/>
        </p:nvGrpSpPr>
        <p:grpSpPr bwMode="auto">
          <a:xfrm>
            <a:off x="928688" y="2143125"/>
            <a:ext cx="2928937" cy="1071563"/>
            <a:chOff x="4714864" y="4643446"/>
            <a:chExt cx="2928970" cy="1071558"/>
          </a:xfrm>
        </p:grpSpPr>
        <p:grpSp>
          <p:nvGrpSpPr>
            <p:cNvPr id="14" name="Группа 34"/>
            <p:cNvGrpSpPr>
              <a:grpSpLocks/>
            </p:cNvGrpSpPr>
            <p:nvPr/>
          </p:nvGrpSpPr>
          <p:grpSpPr bwMode="auto">
            <a:xfrm>
              <a:off x="4714864" y="4786317"/>
              <a:ext cx="2928970" cy="928687"/>
              <a:chOff x="1071538" y="5072063"/>
              <a:chExt cx="2928991" cy="928694"/>
            </a:xfrm>
          </p:grpSpPr>
          <p:sp>
            <p:nvSpPr>
              <p:cNvPr id="50" name="Содержимое 2"/>
              <p:cNvSpPr txBox="1">
                <a:spLocks/>
              </p:cNvSpPr>
              <p:nvPr/>
            </p:nvSpPr>
            <p:spPr bwMode="auto">
              <a:xfrm>
                <a:off x="1071538" y="5072063"/>
                <a:ext cx="2928991" cy="928694"/>
              </a:xfrm>
              <a:prstGeom prst="rect">
                <a:avLst/>
              </a:prstGeom>
              <a:solidFill>
                <a:schemeClr val="bg2"/>
              </a:solidFill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45720" rIns="4572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indent="7938" algn="just" fontAlgn="base">
                  <a:lnSpc>
                    <a:spcPts val="2400"/>
                  </a:lnSpc>
                  <a:spcBef>
                    <a:spcPct val="0"/>
                  </a:spcBef>
                  <a:buClr>
                    <a:srgbClr val="B8762E"/>
                  </a:buClr>
                  <a:buSzPct val="150000"/>
                  <a:defRPr/>
                </a:pPr>
                <a:r>
                  <a:rPr lang="ru-RU" sz="2400" b="1" dirty="0">
                    <a:ln w="50800"/>
                    <a:solidFill>
                      <a:prstClr val="white">
                        <a:shade val="50000"/>
                      </a:prstClr>
                    </a:solidFill>
                  </a:rPr>
                  <a:t>            </a:t>
                </a:r>
                <a:r>
                  <a:rPr lang="ru-RU" sz="2800" b="1" dirty="0">
                    <a:ln w="50800"/>
                    <a:solidFill>
                      <a:srgbClr val="611617"/>
                    </a:solidFill>
                    <a:latin typeface="Arial" pitchFamily="34" charset="0"/>
                    <a:cs typeface="Arial" pitchFamily="34" charset="0"/>
                  </a:rPr>
                  <a:t>а</a:t>
                </a:r>
              </a:p>
              <a:p>
                <a:pPr indent="7938" algn="ctr" fontAlgn="base">
                  <a:lnSpc>
                    <a:spcPts val="2400"/>
                  </a:lnSpc>
                  <a:spcBef>
                    <a:spcPct val="0"/>
                  </a:spcBef>
                  <a:buClr>
                    <a:srgbClr val="B8762E"/>
                  </a:buClr>
                  <a:buSzPct val="150000"/>
                  <a:defRPr/>
                </a:pPr>
                <a:r>
                  <a:rPr lang="ru-RU" sz="2800" b="1" dirty="0">
                    <a:ln w="50800"/>
                    <a:solidFill>
                      <a:srgbClr val="611617"/>
                    </a:solidFill>
                    <a:latin typeface="Arial" pitchFamily="34" charset="0"/>
                    <a:cs typeface="Arial" pitchFamily="34" charset="0"/>
                  </a:rPr>
                  <a:t>но</a:t>
                </a:r>
              </a:p>
              <a:p>
                <a:pPr indent="7938" algn="ctr" fontAlgn="base">
                  <a:lnSpc>
                    <a:spcPts val="2400"/>
                  </a:lnSpc>
                  <a:spcBef>
                    <a:spcPct val="0"/>
                  </a:spcBef>
                  <a:buClr>
                    <a:srgbClr val="B8762E"/>
                  </a:buClr>
                  <a:buSzPct val="150000"/>
                  <a:defRPr/>
                </a:pPr>
                <a:r>
                  <a:rPr lang="ru-RU" sz="2800" b="1" dirty="0">
                    <a:ln w="50800"/>
                    <a:solidFill>
                      <a:srgbClr val="611617"/>
                    </a:solidFill>
                    <a:latin typeface="Arial" pitchFamily="34" charset="0"/>
                    <a:cs typeface="Arial" pitchFamily="34" charset="0"/>
                  </a:rPr>
                  <a:t>да (но)</a:t>
                </a:r>
              </a:p>
            </p:txBody>
          </p:sp>
          <p:grpSp>
            <p:nvGrpSpPr>
              <p:cNvPr id="15" name="Группа 28"/>
              <p:cNvGrpSpPr>
                <a:grpSpLocks/>
              </p:cNvGrpSpPr>
              <p:nvPr/>
            </p:nvGrpSpPr>
            <p:grpSpPr bwMode="auto">
              <a:xfrm>
                <a:off x="1214416" y="5286379"/>
                <a:ext cx="500071" cy="500065"/>
                <a:chOff x="1214416" y="5286379"/>
                <a:chExt cx="500071" cy="500065"/>
              </a:xfrm>
            </p:grpSpPr>
            <p:sp>
              <p:nvSpPr>
                <p:cNvPr id="57" name="Овал 56"/>
                <p:cNvSpPr/>
                <p:nvPr/>
              </p:nvSpPr>
              <p:spPr>
                <a:xfrm>
                  <a:off x="1214416" y="5286380"/>
                  <a:ext cx="500071" cy="500064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rgbClr val="B8762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dirty="0">
                    <a:solidFill>
                      <a:prstClr val="white"/>
                    </a:solidFill>
                  </a:endParaRPr>
                </a:p>
              </p:txBody>
            </p:sp>
            <p:grpSp>
              <p:nvGrpSpPr>
                <p:cNvPr id="16" name="Группа 8"/>
                <p:cNvGrpSpPr>
                  <a:grpSpLocks/>
                </p:cNvGrpSpPr>
                <p:nvPr/>
              </p:nvGrpSpPr>
              <p:grpSpPr bwMode="auto">
                <a:xfrm>
                  <a:off x="1285854" y="5502293"/>
                  <a:ext cx="357194" cy="71439"/>
                  <a:chOff x="2209809" y="2290699"/>
                  <a:chExt cx="1676419" cy="77782"/>
                </a:xfrm>
              </p:grpSpPr>
              <p:cxnSp>
                <p:nvCxnSpPr>
                  <p:cNvPr id="59" name="Прямая соединительная линия 58"/>
                  <p:cNvCxnSpPr/>
                  <p:nvPr/>
                </p:nvCxnSpPr>
                <p:spPr>
                  <a:xfrm>
                    <a:off x="2209809" y="2290686"/>
                    <a:ext cx="1676419" cy="1728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Прямая соединительная линия 60"/>
                  <p:cNvCxnSpPr/>
                  <p:nvPr/>
                </p:nvCxnSpPr>
                <p:spPr>
                  <a:xfrm>
                    <a:off x="2209809" y="2366738"/>
                    <a:ext cx="1676419" cy="1728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7" name="Группа 29"/>
              <p:cNvGrpSpPr>
                <a:grpSpLocks/>
              </p:cNvGrpSpPr>
              <p:nvPr/>
            </p:nvGrpSpPr>
            <p:grpSpPr bwMode="auto">
              <a:xfrm>
                <a:off x="3357580" y="5286379"/>
                <a:ext cx="500071" cy="500065"/>
                <a:chOff x="2000258" y="5286379"/>
                <a:chExt cx="500071" cy="500065"/>
              </a:xfrm>
            </p:grpSpPr>
            <p:sp>
              <p:nvSpPr>
                <p:cNvPr id="53" name="Овал 52"/>
                <p:cNvSpPr/>
                <p:nvPr/>
              </p:nvSpPr>
              <p:spPr>
                <a:xfrm>
                  <a:off x="2000258" y="5286380"/>
                  <a:ext cx="500071" cy="500064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rgbClr val="B8762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dirty="0">
                    <a:solidFill>
                      <a:prstClr val="white"/>
                    </a:solidFill>
                  </a:endParaRPr>
                </a:p>
              </p:txBody>
            </p:sp>
            <p:grpSp>
              <p:nvGrpSpPr>
                <p:cNvPr id="19" name="Группа 53"/>
                <p:cNvGrpSpPr>
                  <a:grpSpLocks/>
                </p:cNvGrpSpPr>
                <p:nvPr/>
              </p:nvGrpSpPr>
              <p:grpSpPr bwMode="auto">
                <a:xfrm>
                  <a:off x="2071696" y="5502422"/>
                  <a:ext cx="357194" cy="71442"/>
                  <a:chOff x="5898008" y="2290833"/>
                  <a:chExt cx="1676420" cy="77785"/>
                </a:xfrm>
              </p:grpSpPr>
              <p:cxnSp>
                <p:nvCxnSpPr>
                  <p:cNvPr id="55" name="Прямая соединительная линия 54"/>
                  <p:cNvCxnSpPr/>
                  <p:nvPr/>
                </p:nvCxnSpPr>
                <p:spPr>
                  <a:xfrm>
                    <a:off x="5898008" y="2290679"/>
                    <a:ext cx="1676420" cy="1728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Прямая соединительная линия 55"/>
                  <p:cNvCxnSpPr/>
                  <p:nvPr/>
                </p:nvCxnSpPr>
                <p:spPr>
                  <a:xfrm>
                    <a:off x="5898008" y="2366731"/>
                    <a:ext cx="1676420" cy="1728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35909" name="TextBox 17"/>
            <p:cNvSpPr txBox="1">
              <a:spLocks noChangeArrowheads="1"/>
            </p:cNvSpPr>
            <p:nvPr/>
          </p:nvSpPr>
          <p:spPr bwMode="auto">
            <a:xfrm>
              <a:off x="5286380" y="4643446"/>
              <a:ext cx="500063" cy="923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5400">
                  <a:solidFill>
                    <a:srgbClr val="FF0000"/>
                  </a:solidFill>
                  <a:latin typeface="Arial" charset="0"/>
                  <a:cs typeface="Arial" charset="0"/>
                </a:rPr>
                <a:t>,</a:t>
              </a:r>
              <a:r>
                <a:rPr lang="ru-RU" sz="5400">
                  <a:solidFill>
                    <a:srgbClr val="339933"/>
                  </a:solidFill>
                  <a:latin typeface="Arial" charset="0"/>
                  <a:cs typeface="Arial" charset="0"/>
                </a:rPr>
                <a:t> </a:t>
              </a:r>
            </a:p>
          </p:txBody>
        </p:sp>
      </p:grpSp>
      <p:grpSp>
        <p:nvGrpSpPr>
          <p:cNvPr id="20" name="Группа 61"/>
          <p:cNvGrpSpPr>
            <a:grpSpLocks/>
          </p:cNvGrpSpPr>
          <p:nvPr/>
        </p:nvGrpSpPr>
        <p:grpSpPr bwMode="auto">
          <a:xfrm>
            <a:off x="1428750" y="1285875"/>
            <a:ext cx="1714500" cy="862013"/>
            <a:chOff x="6572221" y="1571612"/>
            <a:chExt cx="1714500" cy="862013"/>
          </a:xfrm>
        </p:grpSpPr>
        <p:grpSp>
          <p:nvGrpSpPr>
            <p:cNvPr id="21" name="Группа 40"/>
            <p:cNvGrpSpPr>
              <a:grpSpLocks/>
            </p:cNvGrpSpPr>
            <p:nvPr/>
          </p:nvGrpSpPr>
          <p:grpSpPr bwMode="auto">
            <a:xfrm>
              <a:off x="6572221" y="1785921"/>
              <a:ext cx="1714500" cy="642937"/>
              <a:chOff x="1071538" y="5072063"/>
              <a:chExt cx="1714512" cy="642953"/>
            </a:xfrm>
          </p:grpSpPr>
          <p:sp>
            <p:nvSpPr>
              <p:cNvPr id="66" name="Содержимое 2"/>
              <p:cNvSpPr txBox="1">
                <a:spLocks/>
              </p:cNvSpPr>
              <p:nvPr/>
            </p:nvSpPr>
            <p:spPr bwMode="auto">
              <a:xfrm>
                <a:off x="1071538" y="5072063"/>
                <a:ext cx="1714512" cy="642953"/>
              </a:xfrm>
              <a:prstGeom prst="rect">
                <a:avLst/>
              </a:prstGeom>
              <a:solidFill>
                <a:schemeClr val="bg2"/>
              </a:solidFill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45720" rIns="45720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marL="534988" indent="-350838" algn="just" fontAlgn="base">
                  <a:spcBef>
                    <a:spcPct val="0"/>
                  </a:spcBef>
                  <a:spcAft>
                    <a:spcPts val="1200"/>
                  </a:spcAft>
                  <a:buClr>
                    <a:srgbClr val="B8762E"/>
                  </a:buClr>
                  <a:buSzPct val="150000"/>
                  <a:defRPr/>
                </a:pPr>
                <a:r>
                  <a:rPr lang="ru-RU" sz="2400" b="1" dirty="0">
                    <a:ln w="50800"/>
                    <a:solidFill>
                      <a:prstClr val="white">
                        <a:shade val="50000"/>
                      </a:prstClr>
                    </a:solidFill>
                  </a:rPr>
                  <a:t>     </a:t>
                </a:r>
                <a:endParaRPr lang="ru-RU" sz="2800" b="1" dirty="0">
                  <a:ln w="50800"/>
                  <a:solidFill>
                    <a:srgbClr val="611617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2" name="Группа 28"/>
              <p:cNvGrpSpPr>
                <a:grpSpLocks/>
              </p:cNvGrpSpPr>
              <p:nvPr/>
            </p:nvGrpSpPr>
            <p:grpSpPr bwMode="auto">
              <a:xfrm>
                <a:off x="1214414" y="5143502"/>
                <a:ext cx="500066" cy="500075"/>
                <a:chOff x="1214414" y="5143502"/>
                <a:chExt cx="500066" cy="500075"/>
              </a:xfrm>
            </p:grpSpPr>
            <p:sp>
              <p:nvSpPr>
                <p:cNvPr id="72" name="Овал 71"/>
                <p:cNvSpPr/>
                <p:nvPr/>
              </p:nvSpPr>
              <p:spPr>
                <a:xfrm>
                  <a:off x="1214414" y="5143506"/>
                  <a:ext cx="500066" cy="500075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rgbClr val="B8762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dirty="0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73" name="Прямая соединительная линия 72"/>
                <p:cNvCxnSpPr/>
                <p:nvPr/>
              </p:nvCxnSpPr>
              <p:spPr bwMode="auto">
                <a:xfrm>
                  <a:off x="1285852" y="5427676"/>
                  <a:ext cx="357189" cy="1587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4" name="Группа 29"/>
              <p:cNvGrpSpPr>
                <a:grpSpLocks/>
              </p:cNvGrpSpPr>
              <p:nvPr/>
            </p:nvGrpSpPr>
            <p:grpSpPr bwMode="auto">
              <a:xfrm>
                <a:off x="2071670" y="5143502"/>
                <a:ext cx="500066" cy="500075"/>
                <a:chOff x="714348" y="5143502"/>
                <a:chExt cx="500066" cy="500075"/>
              </a:xfrm>
            </p:grpSpPr>
            <p:sp>
              <p:nvSpPr>
                <p:cNvPr id="70" name="Овал 69"/>
                <p:cNvSpPr/>
                <p:nvPr/>
              </p:nvSpPr>
              <p:spPr>
                <a:xfrm>
                  <a:off x="714348" y="5143506"/>
                  <a:ext cx="500066" cy="500075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rgbClr val="B8762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dirty="0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71" name="Прямая соединительная линия 70"/>
                <p:cNvCxnSpPr/>
                <p:nvPr/>
              </p:nvCxnSpPr>
              <p:spPr bwMode="auto">
                <a:xfrm>
                  <a:off x="785786" y="5429263"/>
                  <a:ext cx="357189" cy="1588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5900" name="TextBox 17"/>
            <p:cNvSpPr txBox="1">
              <a:spLocks noChangeArrowheads="1"/>
            </p:cNvSpPr>
            <p:nvPr/>
          </p:nvSpPr>
          <p:spPr bwMode="auto">
            <a:xfrm>
              <a:off x="7143768" y="1571612"/>
              <a:ext cx="357187" cy="862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5000">
                  <a:solidFill>
                    <a:srgbClr val="FF0000"/>
                  </a:solidFill>
                  <a:latin typeface="Arial" charset="0"/>
                  <a:cs typeface="Arial" charset="0"/>
                </a:rPr>
                <a:t>,</a:t>
              </a:r>
              <a:endParaRPr lang="ru-RU" sz="5000">
                <a:solidFill>
                  <a:srgbClr val="339933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25" name="Группа 73"/>
          <p:cNvGrpSpPr>
            <a:grpSpLocks/>
          </p:cNvGrpSpPr>
          <p:nvPr/>
        </p:nvGrpSpPr>
        <p:grpSpPr bwMode="auto">
          <a:xfrm>
            <a:off x="785813" y="4357688"/>
            <a:ext cx="3357562" cy="862012"/>
            <a:chOff x="4714876" y="5500702"/>
            <a:chExt cx="3357562" cy="862013"/>
          </a:xfrm>
        </p:grpSpPr>
        <p:grpSp>
          <p:nvGrpSpPr>
            <p:cNvPr id="26" name="Группа 65"/>
            <p:cNvGrpSpPr>
              <a:grpSpLocks/>
            </p:cNvGrpSpPr>
            <p:nvPr/>
          </p:nvGrpSpPr>
          <p:grpSpPr bwMode="auto">
            <a:xfrm>
              <a:off x="4714876" y="5715016"/>
              <a:ext cx="3357562" cy="642937"/>
              <a:chOff x="5214942" y="5857892"/>
              <a:chExt cx="3357586" cy="642937"/>
            </a:xfrm>
          </p:grpSpPr>
          <p:sp>
            <p:nvSpPr>
              <p:cNvPr id="77" name="Содержимое 2"/>
              <p:cNvSpPr txBox="1">
                <a:spLocks/>
              </p:cNvSpPr>
              <p:nvPr/>
            </p:nvSpPr>
            <p:spPr bwMode="auto">
              <a:xfrm>
                <a:off x="5214942" y="5857892"/>
                <a:ext cx="3357586" cy="642937"/>
              </a:xfrm>
              <a:prstGeom prst="rect">
                <a:avLst/>
              </a:prstGeom>
              <a:solidFill>
                <a:schemeClr val="bg2"/>
              </a:solidFill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45720" rIns="45720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marL="534988" indent="-350838" algn="just" fontAlgn="base">
                  <a:spcBef>
                    <a:spcPct val="0"/>
                  </a:spcBef>
                  <a:spcAft>
                    <a:spcPts val="1200"/>
                  </a:spcAft>
                  <a:buClr>
                    <a:srgbClr val="B8762E"/>
                  </a:buClr>
                  <a:buSzPct val="150000"/>
                  <a:defRPr/>
                </a:pPr>
                <a:r>
                  <a:rPr lang="ru-RU" sz="2400" b="1" dirty="0">
                    <a:ln w="50800"/>
                    <a:solidFill>
                      <a:prstClr val="white">
                        <a:shade val="50000"/>
                      </a:prstClr>
                    </a:solidFill>
                  </a:rPr>
                  <a:t>     </a:t>
                </a:r>
                <a:r>
                  <a:rPr lang="ru-RU" sz="2800" b="1" dirty="0">
                    <a:ln w="50800"/>
                    <a:solidFill>
                      <a:srgbClr val="611617"/>
                    </a:solidFill>
                    <a:latin typeface="Arial" pitchFamily="34" charset="0"/>
                    <a:cs typeface="Arial" pitchFamily="34" charset="0"/>
                  </a:rPr>
                  <a:t>и               </a:t>
                </a:r>
                <a:r>
                  <a:rPr lang="ru-RU" sz="2800" b="1" dirty="0" err="1">
                    <a:ln w="50800"/>
                    <a:solidFill>
                      <a:srgbClr val="611617"/>
                    </a:solidFill>
                    <a:latin typeface="Arial" pitchFamily="34" charset="0"/>
                    <a:cs typeface="Arial" pitchFamily="34" charset="0"/>
                  </a:rPr>
                  <a:t>и</a:t>
                </a:r>
                <a:endParaRPr lang="ru-RU" sz="2800" b="1" dirty="0">
                  <a:ln w="50800"/>
                  <a:solidFill>
                    <a:srgbClr val="611617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9" name="Группа 28"/>
              <p:cNvGrpSpPr>
                <a:grpSpLocks/>
              </p:cNvGrpSpPr>
              <p:nvPr/>
            </p:nvGrpSpPr>
            <p:grpSpPr bwMode="auto">
              <a:xfrm>
                <a:off x="5286380" y="5929329"/>
                <a:ext cx="500067" cy="500063"/>
                <a:chOff x="1214414" y="5143511"/>
                <a:chExt cx="500070" cy="500075"/>
              </a:xfrm>
            </p:grpSpPr>
            <p:sp>
              <p:nvSpPr>
                <p:cNvPr id="88" name="Овал 87"/>
                <p:cNvSpPr/>
                <p:nvPr/>
              </p:nvSpPr>
              <p:spPr>
                <a:xfrm>
                  <a:off x="1214414" y="5143510"/>
                  <a:ext cx="500070" cy="500075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rgbClr val="B8762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dirty="0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89" name="Прямая соединительная линия 88"/>
                <p:cNvCxnSpPr/>
                <p:nvPr/>
              </p:nvCxnSpPr>
              <p:spPr bwMode="auto">
                <a:xfrm>
                  <a:off x="1285853" y="5427679"/>
                  <a:ext cx="357192" cy="1588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" name="Группа 29"/>
              <p:cNvGrpSpPr>
                <a:grpSpLocks/>
              </p:cNvGrpSpPr>
              <p:nvPr/>
            </p:nvGrpSpPr>
            <p:grpSpPr bwMode="auto">
              <a:xfrm>
                <a:off x="6286512" y="5929329"/>
                <a:ext cx="500067" cy="500063"/>
                <a:chOff x="714348" y="5143500"/>
                <a:chExt cx="500070" cy="500075"/>
              </a:xfrm>
            </p:grpSpPr>
            <p:sp>
              <p:nvSpPr>
                <p:cNvPr id="86" name="Овал 85"/>
                <p:cNvSpPr/>
                <p:nvPr/>
              </p:nvSpPr>
              <p:spPr>
                <a:xfrm>
                  <a:off x="714348" y="5143499"/>
                  <a:ext cx="500070" cy="500075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rgbClr val="B8762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dirty="0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87" name="Прямая соединительная линия 86"/>
                <p:cNvCxnSpPr/>
                <p:nvPr/>
              </p:nvCxnSpPr>
              <p:spPr bwMode="auto">
                <a:xfrm>
                  <a:off x="785787" y="5429256"/>
                  <a:ext cx="357192" cy="1587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840" name="Группа 29"/>
              <p:cNvGrpSpPr>
                <a:grpSpLocks/>
              </p:cNvGrpSpPr>
              <p:nvPr/>
            </p:nvGrpSpPr>
            <p:grpSpPr bwMode="auto">
              <a:xfrm>
                <a:off x="8001024" y="5929329"/>
                <a:ext cx="500067" cy="500063"/>
                <a:chOff x="714348" y="5143500"/>
                <a:chExt cx="500070" cy="500075"/>
              </a:xfrm>
            </p:grpSpPr>
            <p:sp>
              <p:nvSpPr>
                <p:cNvPr id="84" name="Овал 83"/>
                <p:cNvSpPr/>
                <p:nvPr/>
              </p:nvSpPr>
              <p:spPr>
                <a:xfrm>
                  <a:off x="714348" y="5143499"/>
                  <a:ext cx="500070" cy="500075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rgbClr val="B8762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dirty="0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85" name="Прямая соединительная линия 84"/>
                <p:cNvCxnSpPr/>
                <p:nvPr/>
              </p:nvCxnSpPr>
              <p:spPr bwMode="auto">
                <a:xfrm>
                  <a:off x="785787" y="5429256"/>
                  <a:ext cx="357192" cy="1587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841" name="Группа 29"/>
              <p:cNvGrpSpPr>
                <a:grpSpLocks/>
              </p:cNvGrpSpPr>
              <p:nvPr/>
            </p:nvGrpSpPr>
            <p:grpSpPr bwMode="auto">
              <a:xfrm>
                <a:off x="7072330" y="5929329"/>
                <a:ext cx="500066" cy="500063"/>
                <a:chOff x="714348" y="5143500"/>
                <a:chExt cx="500069" cy="500075"/>
              </a:xfrm>
            </p:grpSpPr>
            <p:sp>
              <p:nvSpPr>
                <p:cNvPr id="82" name="Овал 81"/>
                <p:cNvSpPr/>
                <p:nvPr/>
              </p:nvSpPr>
              <p:spPr>
                <a:xfrm>
                  <a:off x="714348" y="5143499"/>
                  <a:ext cx="500069" cy="500075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rgbClr val="B8762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dirty="0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83" name="Прямая соединительная линия 82"/>
                <p:cNvCxnSpPr/>
                <p:nvPr/>
              </p:nvCxnSpPr>
              <p:spPr bwMode="auto">
                <a:xfrm>
                  <a:off x="785786" y="5429256"/>
                  <a:ext cx="357193" cy="1587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5885" name="TextBox 17"/>
            <p:cNvSpPr txBox="1">
              <a:spLocks noChangeArrowheads="1"/>
            </p:cNvSpPr>
            <p:nvPr/>
          </p:nvSpPr>
          <p:spPr bwMode="auto">
            <a:xfrm>
              <a:off x="6215074" y="5500702"/>
              <a:ext cx="357187" cy="862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5000">
                  <a:solidFill>
                    <a:srgbClr val="FF0000"/>
                  </a:solidFill>
                  <a:latin typeface="Arial" charset="0"/>
                  <a:cs typeface="Arial" charset="0"/>
                </a:rPr>
                <a:t>,</a:t>
              </a:r>
              <a:endParaRPr lang="ru-RU" sz="5000">
                <a:solidFill>
                  <a:srgbClr val="339933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35842" name="Группа 34"/>
          <p:cNvGrpSpPr>
            <a:grpSpLocks/>
          </p:cNvGrpSpPr>
          <p:nvPr/>
        </p:nvGrpSpPr>
        <p:grpSpPr bwMode="auto">
          <a:xfrm>
            <a:off x="5786438" y="1857375"/>
            <a:ext cx="2214562" cy="928688"/>
            <a:chOff x="1071538" y="5072063"/>
            <a:chExt cx="2214578" cy="928694"/>
          </a:xfrm>
        </p:grpSpPr>
        <p:sp>
          <p:nvSpPr>
            <p:cNvPr id="91" name="Содержимое 2"/>
            <p:cNvSpPr txBox="1">
              <a:spLocks/>
            </p:cNvSpPr>
            <p:nvPr/>
          </p:nvSpPr>
          <p:spPr bwMode="auto">
            <a:xfrm>
              <a:off x="1071538" y="5072063"/>
              <a:ext cx="2214578" cy="928694"/>
            </a:xfrm>
            <a:prstGeom prst="rect">
              <a:avLst/>
            </a:prstGeom>
            <a:solidFill>
              <a:schemeClr val="bg2"/>
            </a:solidFill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45720" rIns="45720" anchor="ctr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indent="7938" algn="just" fontAlgn="base">
                <a:lnSpc>
                  <a:spcPts val="2400"/>
                </a:lnSpc>
                <a:spcBef>
                  <a:spcPct val="0"/>
                </a:spcBef>
                <a:buClr>
                  <a:srgbClr val="B8762E"/>
                </a:buClr>
                <a:buSzPct val="150000"/>
                <a:defRPr/>
              </a:pPr>
              <a:r>
                <a:rPr lang="ru-RU" sz="2400" b="1" dirty="0">
                  <a:ln w="50800"/>
                  <a:solidFill>
                    <a:prstClr val="white">
                      <a:shade val="50000"/>
                    </a:prstClr>
                  </a:solidFill>
                </a:rPr>
                <a:t>         </a:t>
              </a:r>
              <a:r>
                <a:rPr lang="ru-RU" sz="2800" b="1" dirty="0">
                  <a:ln w="50800"/>
                  <a:solidFill>
                    <a:srgbClr val="611617"/>
                  </a:solidFill>
                  <a:latin typeface="Arial" pitchFamily="34" charset="0"/>
                  <a:cs typeface="Arial" pitchFamily="34" charset="0"/>
                </a:rPr>
                <a:t>и</a:t>
              </a:r>
            </a:p>
            <a:p>
              <a:pPr indent="7938" algn="ctr" fontAlgn="base">
                <a:lnSpc>
                  <a:spcPts val="2400"/>
                </a:lnSpc>
                <a:spcBef>
                  <a:spcPct val="0"/>
                </a:spcBef>
                <a:buClr>
                  <a:srgbClr val="B8762E"/>
                </a:buClr>
                <a:buSzPct val="150000"/>
                <a:defRPr/>
              </a:pPr>
              <a:r>
                <a:rPr lang="ru-RU" sz="2800" b="1" dirty="0">
                  <a:ln w="50800"/>
                  <a:solidFill>
                    <a:srgbClr val="611617"/>
                  </a:solidFill>
                  <a:latin typeface="Arial" pitchFamily="34" charset="0"/>
                  <a:cs typeface="Arial" pitchFamily="34" charset="0"/>
                </a:rPr>
                <a:t>или</a:t>
              </a:r>
            </a:p>
          </p:txBody>
        </p:sp>
        <p:grpSp>
          <p:nvGrpSpPr>
            <p:cNvPr id="35843" name="Группа 28"/>
            <p:cNvGrpSpPr>
              <a:grpSpLocks/>
            </p:cNvGrpSpPr>
            <p:nvPr/>
          </p:nvGrpSpPr>
          <p:grpSpPr bwMode="auto">
            <a:xfrm>
              <a:off x="1214414" y="5286377"/>
              <a:ext cx="500066" cy="500067"/>
              <a:chOff x="1214414" y="5286377"/>
              <a:chExt cx="500066" cy="500067"/>
            </a:xfrm>
          </p:grpSpPr>
          <p:sp>
            <p:nvSpPr>
              <p:cNvPr id="98" name="Овал 97"/>
              <p:cNvSpPr/>
              <p:nvPr/>
            </p:nvSpPr>
            <p:spPr>
              <a:xfrm>
                <a:off x="1214414" y="5286377"/>
                <a:ext cx="500066" cy="500065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rgbClr val="B876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35844" name="Группа 8"/>
              <p:cNvGrpSpPr>
                <a:grpSpLocks/>
              </p:cNvGrpSpPr>
              <p:nvPr/>
            </p:nvGrpSpPr>
            <p:grpSpPr bwMode="auto">
              <a:xfrm>
                <a:off x="1285852" y="5502456"/>
                <a:ext cx="357191" cy="71445"/>
                <a:chOff x="2209800" y="2290891"/>
                <a:chExt cx="1676405" cy="77789"/>
              </a:xfrm>
            </p:grpSpPr>
            <p:cxnSp>
              <p:nvCxnSpPr>
                <p:cNvPr id="100" name="Прямая соединительная линия 99"/>
                <p:cNvCxnSpPr/>
                <p:nvPr/>
              </p:nvCxnSpPr>
              <p:spPr>
                <a:xfrm>
                  <a:off x="2209800" y="2290697"/>
                  <a:ext cx="1676405" cy="1728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Прямая соединительная линия 100"/>
                <p:cNvCxnSpPr/>
                <p:nvPr/>
              </p:nvCxnSpPr>
              <p:spPr>
                <a:xfrm>
                  <a:off x="2209800" y="2366750"/>
                  <a:ext cx="1676405" cy="1728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5845" name="Группа 29"/>
            <p:cNvGrpSpPr>
              <a:grpSpLocks/>
            </p:cNvGrpSpPr>
            <p:nvPr/>
          </p:nvGrpSpPr>
          <p:grpSpPr bwMode="auto">
            <a:xfrm>
              <a:off x="2571736" y="5286377"/>
              <a:ext cx="500067" cy="500067"/>
              <a:chOff x="1214414" y="5286377"/>
              <a:chExt cx="500067" cy="500067"/>
            </a:xfrm>
          </p:grpSpPr>
          <p:sp>
            <p:nvSpPr>
              <p:cNvPr id="94" name="Овал 93"/>
              <p:cNvSpPr/>
              <p:nvPr/>
            </p:nvSpPr>
            <p:spPr>
              <a:xfrm>
                <a:off x="1214414" y="5286377"/>
                <a:ext cx="500067" cy="500065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rgbClr val="B876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35846" name="Группа 8"/>
              <p:cNvGrpSpPr>
                <a:grpSpLocks/>
              </p:cNvGrpSpPr>
              <p:nvPr/>
            </p:nvGrpSpPr>
            <p:grpSpPr bwMode="auto">
              <a:xfrm>
                <a:off x="1285853" y="5500584"/>
                <a:ext cx="357190" cy="71434"/>
                <a:chOff x="2209805" y="2288971"/>
                <a:chExt cx="1676400" cy="77781"/>
              </a:xfrm>
            </p:grpSpPr>
            <p:cxnSp>
              <p:nvCxnSpPr>
                <p:cNvPr id="96" name="Прямая соединительная линия 95"/>
                <p:cNvCxnSpPr/>
                <p:nvPr/>
              </p:nvCxnSpPr>
              <p:spPr>
                <a:xfrm>
                  <a:off x="2209805" y="2289086"/>
                  <a:ext cx="1676400" cy="1729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Прямая соединительная линия 96"/>
                <p:cNvCxnSpPr/>
                <p:nvPr/>
              </p:nvCxnSpPr>
              <p:spPr>
                <a:xfrm>
                  <a:off x="2209805" y="2365143"/>
                  <a:ext cx="1676400" cy="1729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5847" name="Группа 65"/>
          <p:cNvGrpSpPr>
            <a:grpSpLocks/>
          </p:cNvGrpSpPr>
          <p:nvPr/>
        </p:nvGrpSpPr>
        <p:grpSpPr bwMode="auto">
          <a:xfrm>
            <a:off x="5214938" y="4429125"/>
            <a:ext cx="3357562" cy="642938"/>
            <a:chOff x="5214942" y="5857892"/>
            <a:chExt cx="3357586" cy="642937"/>
          </a:xfrm>
        </p:grpSpPr>
        <p:sp>
          <p:nvSpPr>
            <p:cNvPr id="104" name="Содержимое 2"/>
            <p:cNvSpPr txBox="1">
              <a:spLocks/>
            </p:cNvSpPr>
            <p:nvPr/>
          </p:nvSpPr>
          <p:spPr bwMode="auto">
            <a:xfrm>
              <a:off x="5214942" y="5857892"/>
              <a:ext cx="3357586" cy="642937"/>
            </a:xfrm>
            <a:prstGeom prst="rect">
              <a:avLst/>
            </a:prstGeom>
            <a:solidFill>
              <a:schemeClr val="bg2"/>
            </a:solidFill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45720" rIns="45720"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marL="534988" indent="-350838" algn="just" fontAlgn="base">
                <a:spcBef>
                  <a:spcPct val="0"/>
                </a:spcBef>
                <a:spcAft>
                  <a:spcPts val="1200"/>
                </a:spcAft>
                <a:buClr>
                  <a:srgbClr val="B8762E"/>
                </a:buClr>
                <a:buSzPct val="150000"/>
                <a:defRPr/>
              </a:pPr>
              <a:r>
                <a:rPr lang="ru-RU" sz="2400" b="1" dirty="0">
                  <a:ln w="50800"/>
                  <a:solidFill>
                    <a:prstClr val="white">
                      <a:shade val="50000"/>
                    </a:prstClr>
                  </a:solidFill>
                </a:rPr>
                <a:t>           </a:t>
              </a:r>
              <a:r>
                <a:rPr lang="ru-RU" sz="2800" b="1" dirty="0">
                  <a:ln w="50800"/>
                  <a:solidFill>
                    <a:srgbClr val="835D00">
                      <a:lumMod val="75000"/>
                    </a:srgbClr>
                  </a:solidFill>
                  <a:latin typeface="Arial" pitchFamily="34" charset="0"/>
                  <a:cs typeface="Arial" pitchFamily="34" charset="0"/>
                </a:rPr>
                <a:t>и</a:t>
              </a:r>
              <a:r>
                <a:rPr lang="ru-RU" sz="2800" b="1" dirty="0">
                  <a:ln w="50800"/>
                  <a:solidFill>
                    <a:srgbClr val="611617"/>
                  </a:solidFill>
                  <a:latin typeface="Arial" pitchFamily="34" charset="0"/>
                  <a:cs typeface="Arial" pitchFamily="34" charset="0"/>
                </a:rPr>
                <a:t>        </a:t>
              </a:r>
              <a:r>
                <a:rPr lang="ru-RU" sz="2800" b="1" dirty="0" err="1">
                  <a:ln w="50800"/>
                  <a:solidFill>
                    <a:srgbClr val="611617"/>
                  </a:solidFill>
                  <a:latin typeface="Arial" pitchFamily="34" charset="0"/>
                  <a:cs typeface="Arial" pitchFamily="34" charset="0"/>
                </a:rPr>
                <a:t>и</a:t>
              </a:r>
              <a:endParaRPr lang="ru-RU" sz="2800" b="1" dirty="0">
                <a:ln w="50800"/>
                <a:solidFill>
                  <a:srgbClr val="611617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5848" name="Группа 28"/>
            <p:cNvGrpSpPr>
              <a:grpSpLocks/>
            </p:cNvGrpSpPr>
            <p:nvPr/>
          </p:nvGrpSpPr>
          <p:grpSpPr bwMode="auto">
            <a:xfrm>
              <a:off x="5357820" y="5929330"/>
              <a:ext cx="500067" cy="500063"/>
              <a:chOff x="1285854" y="5143512"/>
              <a:chExt cx="500070" cy="500075"/>
            </a:xfrm>
          </p:grpSpPr>
          <p:sp>
            <p:nvSpPr>
              <p:cNvPr id="115" name="Овал 114"/>
              <p:cNvSpPr/>
              <p:nvPr/>
            </p:nvSpPr>
            <p:spPr>
              <a:xfrm>
                <a:off x="1285852" y="5143512"/>
                <a:ext cx="500069" cy="500073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rgbClr val="B876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ru-RU" dirty="0">
                    <a:solidFill>
                      <a:prstClr val="white"/>
                    </a:solidFill>
                  </a:rPr>
                  <a:t>                     </a:t>
                </a:r>
              </a:p>
            </p:txBody>
          </p:sp>
          <p:cxnSp>
            <p:nvCxnSpPr>
              <p:cNvPr id="116" name="Прямая соединительная линия 115"/>
              <p:cNvCxnSpPr/>
              <p:nvPr/>
            </p:nvCxnSpPr>
            <p:spPr bwMode="auto">
              <a:xfrm>
                <a:off x="1357290" y="5427680"/>
                <a:ext cx="357193" cy="1588"/>
              </a:xfrm>
              <a:prstGeom prst="line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849" name="Группа 29"/>
            <p:cNvGrpSpPr>
              <a:grpSpLocks/>
            </p:cNvGrpSpPr>
            <p:nvPr/>
          </p:nvGrpSpPr>
          <p:grpSpPr bwMode="auto">
            <a:xfrm>
              <a:off x="6000766" y="5929330"/>
              <a:ext cx="500067" cy="500063"/>
              <a:chOff x="428600" y="5143501"/>
              <a:chExt cx="500070" cy="500075"/>
            </a:xfrm>
          </p:grpSpPr>
          <p:sp>
            <p:nvSpPr>
              <p:cNvPr id="113" name="Овал 112"/>
              <p:cNvSpPr/>
              <p:nvPr/>
            </p:nvSpPr>
            <p:spPr>
              <a:xfrm>
                <a:off x="428594" y="5143501"/>
                <a:ext cx="500070" cy="500073"/>
              </a:xfrm>
              <a:prstGeom prst="ellipse">
                <a:avLst/>
              </a:prstGeom>
              <a:solidFill>
                <a:srgbClr val="EEF5DF"/>
              </a:solidFill>
              <a:ln w="19050">
                <a:solidFill>
                  <a:srgbClr val="80AF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14" name="Прямая соединительная линия 113"/>
              <p:cNvCxnSpPr/>
              <p:nvPr/>
            </p:nvCxnSpPr>
            <p:spPr bwMode="auto">
              <a:xfrm>
                <a:off x="500033" y="5429257"/>
                <a:ext cx="357192" cy="1587"/>
              </a:xfrm>
              <a:prstGeom prst="line">
                <a:avLst/>
              </a:prstGeom>
              <a:ln w="38100">
                <a:solidFill>
                  <a:schemeClr val="accent4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850" name="Группа 29"/>
            <p:cNvGrpSpPr>
              <a:grpSpLocks/>
            </p:cNvGrpSpPr>
            <p:nvPr/>
          </p:nvGrpSpPr>
          <p:grpSpPr bwMode="auto">
            <a:xfrm>
              <a:off x="7929605" y="5929330"/>
              <a:ext cx="500067" cy="500063"/>
              <a:chOff x="642929" y="5143501"/>
              <a:chExt cx="500070" cy="500075"/>
            </a:xfrm>
          </p:grpSpPr>
          <p:sp>
            <p:nvSpPr>
              <p:cNvPr id="111" name="Овал 110"/>
              <p:cNvSpPr/>
              <p:nvPr/>
            </p:nvSpPr>
            <p:spPr>
              <a:xfrm>
                <a:off x="642910" y="5143501"/>
                <a:ext cx="500069" cy="500073"/>
              </a:xfrm>
              <a:prstGeom prst="ellipse">
                <a:avLst/>
              </a:prstGeom>
              <a:solidFill>
                <a:schemeClr val="accent3"/>
              </a:solidFill>
              <a:ln w="19050">
                <a:solidFill>
                  <a:srgbClr val="B876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12" name="Прямая соединительная линия 111"/>
              <p:cNvCxnSpPr/>
              <p:nvPr/>
            </p:nvCxnSpPr>
            <p:spPr bwMode="auto">
              <a:xfrm>
                <a:off x="714348" y="5429257"/>
                <a:ext cx="357193" cy="1587"/>
              </a:xfrm>
              <a:prstGeom prst="line">
                <a:avLst/>
              </a:prstGeom>
              <a:ln w="38100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851" name="Группа 29"/>
            <p:cNvGrpSpPr>
              <a:grpSpLocks/>
            </p:cNvGrpSpPr>
            <p:nvPr/>
          </p:nvGrpSpPr>
          <p:grpSpPr bwMode="auto">
            <a:xfrm>
              <a:off x="6929466" y="5929330"/>
              <a:ext cx="500066" cy="500063"/>
              <a:chOff x="571484" y="5143501"/>
              <a:chExt cx="500069" cy="500075"/>
            </a:xfrm>
          </p:grpSpPr>
          <p:sp>
            <p:nvSpPr>
              <p:cNvPr id="109" name="Овал 108"/>
              <p:cNvSpPr/>
              <p:nvPr/>
            </p:nvSpPr>
            <p:spPr>
              <a:xfrm>
                <a:off x="571472" y="5143501"/>
                <a:ext cx="500069" cy="500073"/>
              </a:xfrm>
              <a:prstGeom prst="ellipse">
                <a:avLst/>
              </a:prstGeom>
              <a:solidFill>
                <a:srgbClr val="EEF5DF"/>
              </a:solidFill>
              <a:ln w="19050">
                <a:solidFill>
                  <a:srgbClr val="80AF2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10" name="Прямая соединительная линия 109"/>
              <p:cNvCxnSpPr/>
              <p:nvPr/>
            </p:nvCxnSpPr>
            <p:spPr bwMode="auto">
              <a:xfrm>
                <a:off x="642910" y="5429257"/>
                <a:ext cx="357193" cy="1587"/>
              </a:xfrm>
              <a:prstGeom prst="line">
                <a:avLst/>
              </a:prstGeom>
              <a:ln w="38100">
                <a:solidFill>
                  <a:schemeClr val="accent4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5853" name="Группа 124"/>
          <p:cNvGrpSpPr>
            <a:grpSpLocks/>
          </p:cNvGrpSpPr>
          <p:nvPr/>
        </p:nvGrpSpPr>
        <p:grpSpPr bwMode="auto">
          <a:xfrm>
            <a:off x="5429250" y="3143250"/>
            <a:ext cx="2946400" cy="928688"/>
            <a:chOff x="5429256" y="3500438"/>
            <a:chExt cx="2946392" cy="928688"/>
          </a:xfrm>
        </p:grpSpPr>
        <p:grpSp>
          <p:nvGrpSpPr>
            <p:cNvPr id="35854" name="Группа 60"/>
            <p:cNvGrpSpPr>
              <a:grpSpLocks/>
            </p:cNvGrpSpPr>
            <p:nvPr/>
          </p:nvGrpSpPr>
          <p:grpSpPr bwMode="auto">
            <a:xfrm>
              <a:off x="5429256" y="3500438"/>
              <a:ext cx="2946392" cy="928688"/>
              <a:chOff x="4411378" y="2571743"/>
              <a:chExt cx="2946704" cy="928687"/>
            </a:xfrm>
          </p:grpSpPr>
          <p:sp>
            <p:nvSpPr>
              <p:cNvPr id="102" name="Содержимое 2"/>
              <p:cNvSpPr txBox="1">
                <a:spLocks/>
              </p:cNvSpPr>
              <p:nvPr/>
            </p:nvSpPr>
            <p:spPr bwMode="auto">
              <a:xfrm>
                <a:off x="4411378" y="2571743"/>
                <a:ext cx="2946704" cy="928687"/>
              </a:xfrm>
              <a:prstGeom prst="rect">
                <a:avLst/>
              </a:prstGeom>
              <a:solidFill>
                <a:schemeClr val="bg2"/>
              </a:solidFill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lIns="45720" rIns="4572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indent="7938" algn="just" fontAlgn="base">
                  <a:lnSpc>
                    <a:spcPts val="2400"/>
                  </a:lnSpc>
                  <a:spcBef>
                    <a:spcPct val="0"/>
                  </a:spcBef>
                  <a:buClr>
                    <a:srgbClr val="B8762E"/>
                  </a:buClr>
                  <a:buSzPct val="150000"/>
                  <a:defRPr/>
                </a:pPr>
                <a:r>
                  <a:rPr lang="ru-RU" sz="2800" b="1" dirty="0">
                    <a:ln w="50800"/>
                    <a:solidFill>
                      <a:srgbClr val="611617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pPr indent="7938" algn="just" fontAlgn="base">
                  <a:lnSpc>
                    <a:spcPts val="2400"/>
                  </a:lnSpc>
                  <a:spcBef>
                    <a:spcPct val="0"/>
                  </a:spcBef>
                  <a:buClr>
                    <a:srgbClr val="B8762E"/>
                  </a:buClr>
                  <a:buSzPct val="150000"/>
                  <a:defRPr/>
                </a:pPr>
                <a:r>
                  <a:rPr lang="ru-RU" sz="2800" b="1" dirty="0">
                    <a:ln w="50800"/>
                    <a:solidFill>
                      <a:srgbClr val="611617"/>
                    </a:solidFill>
                    <a:latin typeface="Arial" pitchFamily="34" charset="0"/>
                    <a:cs typeface="Arial" pitchFamily="34" charset="0"/>
                  </a:rPr>
                  <a:t>  ни         </a:t>
                </a:r>
                <a:r>
                  <a:rPr lang="ru-RU" sz="2800" b="1" dirty="0" err="1">
                    <a:ln w="50800"/>
                    <a:solidFill>
                      <a:srgbClr val="611617"/>
                    </a:solidFill>
                    <a:latin typeface="Arial" pitchFamily="34" charset="0"/>
                    <a:cs typeface="Arial" pitchFamily="34" charset="0"/>
                  </a:rPr>
                  <a:t>ни</a:t>
                </a:r>
                <a:endParaRPr lang="ru-RU" sz="2800" b="1" dirty="0">
                  <a:ln w="50800"/>
                  <a:solidFill>
                    <a:srgbClr val="611617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5855" name="Группа 51"/>
              <p:cNvGrpSpPr>
                <a:grpSpLocks/>
              </p:cNvGrpSpPr>
              <p:nvPr/>
            </p:nvGrpSpPr>
            <p:grpSpPr bwMode="auto">
              <a:xfrm>
                <a:off x="6626190" y="2928933"/>
                <a:ext cx="493765" cy="500062"/>
                <a:chOff x="1911282" y="3571874"/>
                <a:chExt cx="493765" cy="500062"/>
              </a:xfrm>
            </p:grpSpPr>
            <p:sp>
              <p:nvSpPr>
                <p:cNvPr id="121" name="Овал 120"/>
                <p:cNvSpPr/>
                <p:nvPr/>
              </p:nvSpPr>
              <p:spPr bwMode="auto">
                <a:xfrm>
                  <a:off x="1911261" y="3571872"/>
                  <a:ext cx="493763" cy="500061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rgbClr val="B8762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dirty="0">
                    <a:solidFill>
                      <a:prstClr val="white"/>
                    </a:solidFill>
                  </a:endParaRPr>
                </a:p>
              </p:txBody>
            </p:sp>
            <p:cxnSp>
              <p:nvCxnSpPr>
                <p:cNvPr id="122" name="Прямая соединительная линия 121"/>
                <p:cNvCxnSpPr/>
                <p:nvPr/>
              </p:nvCxnSpPr>
              <p:spPr>
                <a:xfrm>
                  <a:off x="1982705" y="3857621"/>
                  <a:ext cx="357225" cy="1587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7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856" name="Группа 52"/>
              <p:cNvGrpSpPr>
                <a:grpSpLocks/>
              </p:cNvGrpSpPr>
              <p:nvPr/>
            </p:nvGrpSpPr>
            <p:grpSpPr bwMode="auto">
              <a:xfrm>
                <a:off x="5179839" y="2928934"/>
                <a:ext cx="493764" cy="500062"/>
                <a:chOff x="2108005" y="3500437"/>
                <a:chExt cx="493764" cy="500062"/>
              </a:xfrm>
            </p:grpSpPr>
            <p:sp>
              <p:nvSpPr>
                <p:cNvPr id="119" name="Овал 118"/>
                <p:cNvSpPr/>
                <p:nvPr/>
              </p:nvSpPr>
              <p:spPr bwMode="auto">
                <a:xfrm>
                  <a:off x="2107973" y="3500434"/>
                  <a:ext cx="493764" cy="500061"/>
                </a:xfrm>
                <a:prstGeom prst="ellipse">
                  <a:avLst/>
                </a:prstGeom>
                <a:solidFill>
                  <a:schemeClr val="accent3"/>
                </a:solidFill>
                <a:ln w="19050">
                  <a:solidFill>
                    <a:srgbClr val="B8762E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ru-RU" dirty="0">
                      <a:solidFill>
                        <a:prstClr val="white"/>
                      </a:solidFill>
                    </a:rPr>
                    <a:t>                    </a:t>
                  </a:r>
                </a:p>
              </p:txBody>
            </p:sp>
            <p:cxnSp>
              <p:nvCxnSpPr>
                <p:cNvPr id="120" name="Прямая соединительная линия 119"/>
                <p:cNvCxnSpPr/>
                <p:nvPr/>
              </p:nvCxnSpPr>
              <p:spPr>
                <a:xfrm>
                  <a:off x="2179418" y="3786183"/>
                  <a:ext cx="357224" cy="1587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7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5852" name="Text Box 15"/>
            <p:cNvSpPr txBox="1">
              <a:spLocks noChangeArrowheads="1"/>
            </p:cNvSpPr>
            <p:nvPr/>
          </p:nvSpPr>
          <p:spPr bwMode="auto">
            <a:xfrm>
              <a:off x="5857884" y="3500438"/>
              <a:ext cx="2214562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ru-RU" sz="2000" b="1" i="1">
                  <a:solidFill>
                    <a:srgbClr val="B8762E"/>
                  </a:solidFill>
                  <a:latin typeface="Arial" charset="0"/>
                  <a:cs typeface="Arial" charset="0"/>
                </a:rPr>
                <a:t>фразеологизм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199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5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908720"/>
          </a:xfrm>
        </p:spPr>
        <p:txBody>
          <a:bodyPr>
            <a:noAutofit/>
          </a:bodyPr>
          <a:lstStyle/>
          <a:p>
            <a:pPr lvl="0" fontAlgn="t">
              <a:spcBef>
                <a:spcPct val="20000"/>
              </a:spcBef>
            </a:pPr>
            <a:r>
              <a:rPr lang="ru-RU" sz="24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ЗНАКИ ПРЕПИНАНИЯ в сложносочинённом предложении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692696"/>
            <a:ext cx="86409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>
                <a:solidFill>
                  <a:srgbClr val="FF0000"/>
                </a:solidFill>
              </a:rPr>
              <a:t>Сложносочинённое предложение</a:t>
            </a:r>
            <a:r>
              <a:rPr lang="ru-RU" sz="2000" i="1" dirty="0">
                <a:solidFill>
                  <a:srgbClr val="274158"/>
                </a:solidFill>
              </a:rPr>
              <a:t> </a:t>
            </a:r>
            <a:r>
              <a:rPr lang="ru-RU" sz="2000" dirty="0">
                <a:solidFill>
                  <a:srgbClr val="274158"/>
                </a:solidFill>
              </a:rPr>
              <a:t>- это сложное предложение, в котором простые предложения связаны сочинит­ельными союзами и, как правило, равноправны грамматически и по смыслу.</a:t>
            </a:r>
          </a:p>
          <a:p>
            <a:pPr algn="just"/>
            <a:r>
              <a:rPr lang="ru-RU" sz="2000" dirty="0">
                <a:solidFill>
                  <a:srgbClr val="274158"/>
                </a:solidFill>
              </a:rPr>
              <a:t>Сочинительные союзы, соединяющие простые предложения, находятся между простыми предложениями и не входят ни в одно из них.</a:t>
            </a:r>
          </a:p>
          <a:p>
            <a:pPr algn="just"/>
            <a:r>
              <a:rPr lang="ru-RU" sz="2000" dirty="0">
                <a:solidFill>
                  <a:srgbClr val="274158"/>
                </a:solidFill>
              </a:rPr>
              <a:t>В сложносочинённых предложениях части отделяются друг от друга  запятыми.</a:t>
            </a:r>
            <a:endParaRPr lang="ru-RU" b="0" i="0" dirty="0">
              <a:solidFill>
                <a:srgbClr val="274158"/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907" y="3573016"/>
            <a:ext cx="23574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ln>
                  <a:solidFill>
                    <a:srgbClr val="005400"/>
                  </a:solidFill>
                </a:ln>
                <a:solidFill>
                  <a:srgbClr val="005400"/>
                </a:solidFill>
              </a:rPr>
              <a:t>[   ],</a:t>
            </a:r>
            <a:endParaRPr lang="ru-RU" sz="9600" dirty="0">
              <a:ln>
                <a:solidFill>
                  <a:srgbClr val="005400"/>
                </a:solidFill>
              </a:ln>
              <a:solidFill>
                <a:srgbClr val="0054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87360" y="3573016"/>
            <a:ext cx="2143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0" i="0" u="none" strike="noStrike" kern="0" cap="none" spc="0" normalizeH="0" baseline="0" noProof="0" dirty="0">
                <a:ln>
                  <a:solidFill>
                    <a:srgbClr val="005400"/>
                  </a:solidFill>
                </a:ln>
                <a:solidFill>
                  <a:srgbClr val="005400"/>
                </a:solidFill>
                <a:effectLst/>
                <a:uLnTx/>
                <a:uFillTx/>
              </a:rPr>
              <a:t>[   ]</a:t>
            </a:r>
            <a:r>
              <a:rPr kumimoji="0" lang="ru-RU" sz="9600" b="0" i="0" u="none" strike="noStrike" kern="0" cap="none" spc="0" normalizeH="0" baseline="0" noProof="0" dirty="0">
                <a:ln>
                  <a:solidFill>
                    <a:srgbClr val="005400"/>
                  </a:solidFill>
                </a:ln>
                <a:solidFill>
                  <a:srgbClr val="005400"/>
                </a:solidFill>
                <a:effectLst/>
                <a:uLnTx/>
                <a:uFillTx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38018" y="2727621"/>
            <a:ext cx="4572000" cy="414267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800" b="1" dirty="0">
                <a:solidFill>
                  <a:srgbClr val="003300"/>
                </a:solidFill>
              </a:rPr>
              <a:t>И, ДА, НИ… НИ;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800" b="1" dirty="0">
                <a:solidFill>
                  <a:srgbClr val="003300"/>
                </a:solidFill>
              </a:rPr>
              <a:t>ТОЖЕ, ТАКЖЕ;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800" b="1" dirty="0">
                <a:solidFill>
                  <a:srgbClr val="003300"/>
                </a:solidFill>
              </a:rPr>
              <a:t>А, НО, ДА (в значении НО),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800" b="1" dirty="0">
                <a:solidFill>
                  <a:srgbClr val="003300"/>
                </a:solidFill>
              </a:rPr>
              <a:t>ЗАТО, ОДНАКО, ЖЕ;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800" b="1" dirty="0">
                <a:solidFill>
                  <a:srgbClr val="003300"/>
                </a:solidFill>
              </a:rPr>
              <a:t>ИЛИ (ИЛЬ), ЛИБО,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800" b="1" dirty="0">
                <a:solidFill>
                  <a:srgbClr val="003300"/>
                </a:solidFill>
              </a:rPr>
              <a:t>ТО… ТО…,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800" b="1" dirty="0">
                <a:solidFill>
                  <a:srgbClr val="003300"/>
                </a:solidFill>
              </a:rPr>
              <a:t>НЕ ТО… НЕ ТО…, 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2800" b="1" dirty="0">
                <a:solidFill>
                  <a:srgbClr val="003300"/>
                </a:solidFill>
              </a:rPr>
              <a:t>ТО ЛИ … ТО ЛИ</a:t>
            </a:r>
          </a:p>
        </p:txBody>
      </p:sp>
    </p:spTree>
    <p:extLst>
      <p:ext uri="{BB962C8B-B14F-4D97-AF65-F5344CB8AC3E}">
        <p14:creationId xmlns:p14="http://schemas.microsoft.com/office/powerpoint/2010/main" val="3787741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908720"/>
          </a:xfrm>
        </p:spPr>
        <p:txBody>
          <a:bodyPr>
            <a:noAutofit/>
          </a:bodyPr>
          <a:lstStyle/>
          <a:p>
            <a:pPr lvl="0" fontAlgn="t">
              <a:spcBef>
                <a:spcPct val="20000"/>
              </a:spcBef>
            </a:pPr>
            <a:r>
              <a:rPr lang="ru-RU" sz="20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ЗНАКИ ПРЕПИНАНИЯ в сложносочинённом предложении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5553" y="908720"/>
            <a:ext cx="92525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333333"/>
                </a:solidFill>
                <a:latin typeface="Trebuchet MS"/>
              </a:rPr>
              <a:t>Знаки препинания не ставятся</a:t>
            </a:r>
          </a:p>
          <a:p>
            <a:r>
              <a:rPr lang="ru-RU" sz="2400" dirty="0">
                <a:solidFill>
                  <a:srgbClr val="333333"/>
                </a:solidFill>
                <a:latin typeface="Georgia"/>
              </a:rPr>
              <a:t>1. Если есть общий член предложения, например:</a:t>
            </a: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Осенью природа засыпает и люди готовятся к зиме.</a:t>
            </a:r>
          </a:p>
          <a:p>
            <a:r>
              <a:rPr lang="ru-RU" sz="2400" dirty="0">
                <a:solidFill>
                  <a:srgbClr val="333333"/>
                </a:solidFill>
                <a:latin typeface="Georgia"/>
              </a:rPr>
              <a:t>(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Осенью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 </a:t>
            </a:r>
            <a:r>
              <a:rPr lang="ru-RU" sz="2400" dirty="0">
                <a:solidFill>
                  <a:srgbClr val="333333"/>
                </a:solidFill>
                <a:latin typeface="Georgia"/>
              </a:rPr>
              <a:t>– общий член: 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природа засыпает</a:t>
            </a:r>
            <a:r>
              <a:rPr lang="ru-RU" sz="2400" dirty="0">
                <a:solidFill>
                  <a:srgbClr val="333333"/>
                </a:solidFill>
                <a:latin typeface="Georgia"/>
              </a:rPr>
              <a:t> (когда?) 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осенью,</a:t>
            </a:r>
            <a:r>
              <a:rPr lang="ru-RU" sz="2400" i="1" dirty="0">
                <a:solidFill>
                  <a:srgbClr val="333333"/>
                </a:solidFill>
                <a:latin typeface="Georgia"/>
              </a:rPr>
              <a:t> люди готовятся к 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зиме</a:t>
            </a:r>
            <a:r>
              <a:rPr lang="ru-RU" sz="2400" dirty="0">
                <a:solidFill>
                  <a:srgbClr val="333333"/>
                </a:solidFill>
                <a:latin typeface="Georgia"/>
              </a:rPr>
              <a:t> (когда?) 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осенью</a:t>
            </a:r>
            <a:r>
              <a:rPr lang="ru-RU" sz="2400" dirty="0">
                <a:solidFill>
                  <a:srgbClr val="333333"/>
                </a:solidFill>
                <a:latin typeface="Georgia"/>
              </a:rPr>
              <a:t>. Запятая не нужна.)</a:t>
            </a:r>
          </a:p>
          <a:p>
            <a:r>
              <a:rPr lang="ru-RU" sz="2400" dirty="0">
                <a:solidFill>
                  <a:srgbClr val="333333"/>
                </a:solidFill>
                <a:latin typeface="Georgia"/>
              </a:rPr>
              <a:t>2. Если есть вводное слово, общее для частей, например:</a:t>
            </a:r>
          </a:p>
          <a:p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К удивлению, погода резко переменилась и наступила настоящая жара.</a:t>
            </a:r>
          </a:p>
          <a:p>
            <a:r>
              <a:rPr lang="ru-RU" sz="2400" dirty="0">
                <a:solidFill>
                  <a:srgbClr val="333333"/>
                </a:solidFill>
                <a:latin typeface="Georgia"/>
              </a:rPr>
              <a:t>(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к удивлению</a:t>
            </a:r>
            <a:r>
              <a:rPr lang="ru-RU" sz="2400" dirty="0">
                <a:solidFill>
                  <a:srgbClr val="333333"/>
                </a:solidFill>
                <a:latin typeface="Georgia"/>
              </a:rPr>
              <a:t> – вводное слово, оно относится к обеим частям предложения)</a:t>
            </a:r>
          </a:p>
          <a:p>
            <a:r>
              <a:rPr lang="ru-RU" sz="2400" dirty="0">
                <a:solidFill>
                  <a:srgbClr val="333333"/>
                </a:solidFill>
                <a:latin typeface="Georgia"/>
              </a:rPr>
              <a:t>3. Если у частей сложносочинённого предложения есть общее придаточное или общая бессоюзная часть, например:</a:t>
            </a:r>
          </a:p>
          <a:p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Когда мама вошла в комнату,</a:t>
            </a:r>
            <a:r>
              <a:rPr lang="ru-RU" sz="2400" i="1" baseline="30000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1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 /осколки вазы валялись на полу</a:t>
            </a:r>
            <a:r>
              <a:rPr lang="ru-RU" sz="2400" i="1" baseline="30000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2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/ и дети пытались их собрать</a:t>
            </a:r>
            <a:r>
              <a:rPr lang="ru-RU" sz="2400" i="1" baseline="30000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3</a:t>
            </a: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.</a:t>
            </a:r>
          </a:p>
          <a:p>
            <a:r>
              <a:rPr lang="ru-RU" sz="2400" dirty="0">
                <a:solidFill>
                  <a:srgbClr val="333333"/>
                </a:solidFill>
                <a:latin typeface="Georgia"/>
              </a:rPr>
              <a:t>(каждая из частей сложносочинённого предложения (2) и (3) относится к общему придаточному предложению (1)</a:t>
            </a:r>
          </a:p>
        </p:txBody>
      </p:sp>
    </p:spTree>
    <p:extLst>
      <p:ext uri="{BB962C8B-B14F-4D97-AF65-F5344CB8AC3E}">
        <p14:creationId xmlns:p14="http://schemas.microsoft.com/office/powerpoint/2010/main" val="2760116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520" y="-243408"/>
            <a:ext cx="9036496" cy="908720"/>
          </a:xfrm>
        </p:spPr>
        <p:txBody>
          <a:bodyPr>
            <a:noAutofit/>
          </a:bodyPr>
          <a:lstStyle/>
          <a:p>
            <a:pPr lvl="0" fontAlgn="t">
              <a:spcBef>
                <a:spcPct val="20000"/>
              </a:spcBef>
            </a:pPr>
            <a:r>
              <a:rPr lang="ru-RU" sz="24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ЗНАКИ ПРЕПИНАНИЯ в сложносочинённом предложении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8520" y="404664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rgbClr val="333333"/>
                </a:solidFill>
                <a:latin typeface="Georgia"/>
              </a:rPr>
              <a:t>Примечание:</a:t>
            </a:r>
            <a:endParaRPr lang="ru-RU" sz="2000" dirty="0">
              <a:solidFill>
                <a:srgbClr val="333333"/>
              </a:solidFill>
              <a:latin typeface="Georgia"/>
            </a:endParaRPr>
          </a:p>
          <a:p>
            <a:r>
              <a:rPr lang="ru-RU" sz="2000" dirty="0">
                <a:solidFill>
                  <a:srgbClr val="333333"/>
                </a:solidFill>
                <a:latin typeface="Georgia"/>
              </a:rPr>
              <a:t>В случаях, перечисленных в </a:t>
            </a:r>
            <a:r>
              <a:rPr lang="ru-RU" sz="2000" dirty="0" err="1">
                <a:solidFill>
                  <a:srgbClr val="333333"/>
                </a:solidFill>
                <a:latin typeface="Georgia"/>
              </a:rPr>
              <a:t>пп</a:t>
            </a:r>
            <a:r>
              <a:rPr lang="ru-RU" sz="2000" dirty="0">
                <a:solidFill>
                  <a:srgbClr val="333333"/>
                </a:solidFill>
                <a:latin typeface="Georgia"/>
              </a:rPr>
              <a:t>. 1– 3, запятые ставятся, если есть повторяющиеся союзы. Например:</a:t>
            </a:r>
          </a:p>
          <a:p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Осенью и природа засыпает, и люди готовятся к зиме.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/>
            </a:endParaRPr>
          </a:p>
          <a:p>
            <a:r>
              <a:rPr lang="ru-RU" sz="2000" dirty="0">
                <a:solidFill>
                  <a:srgbClr val="333333"/>
                </a:solidFill>
                <a:latin typeface="Georgia"/>
              </a:rPr>
              <a:t>(есть общий член: осенью , но есть и повторяющийся союз: </a:t>
            </a:r>
            <a:r>
              <a:rPr lang="ru-RU" sz="2000" i="1" dirty="0">
                <a:solidFill>
                  <a:srgbClr val="333333"/>
                </a:solidFill>
                <a:latin typeface="Georgia"/>
              </a:rPr>
              <a:t>и… и…</a:t>
            </a:r>
            <a:r>
              <a:rPr lang="ru-RU" sz="2000" dirty="0">
                <a:solidFill>
                  <a:srgbClr val="333333"/>
                </a:solidFill>
                <a:latin typeface="Georgia"/>
              </a:rPr>
              <a:t>, поэтому запятая нужна)</a:t>
            </a:r>
          </a:p>
          <a:p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К сожалению, то ли учительница заболела, то ли ребята решили прогулять урок.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/>
            </a:endParaRPr>
          </a:p>
          <a:p>
            <a:r>
              <a:rPr lang="ru-RU" sz="2000" dirty="0">
                <a:solidFill>
                  <a:srgbClr val="333333"/>
                </a:solidFill>
                <a:latin typeface="Georgia"/>
              </a:rPr>
              <a:t>(есть общее вводное слово, но есть и повторяющийся союз </a:t>
            </a:r>
            <a:r>
              <a:rPr lang="ru-RU" sz="2000" i="1" dirty="0">
                <a:solidFill>
                  <a:srgbClr val="333333"/>
                </a:solidFill>
                <a:latin typeface="Georgia"/>
              </a:rPr>
              <a:t>то ли… то ли…</a:t>
            </a:r>
            <a:r>
              <a:rPr lang="ru-RU" sz="2000" dirty="0">
                <a:solidFill>
                  <a:srgbClr val="333333"/>
                </a:solidFill>
                <a:latin typeface="Georgia"/>
              </a:rPr>
              <a:t>, поэтому запятая нужна)</a:t>
            </a:r>
          </a:p>
          <a:p>
            <a:r>
              <a:rPr lang="ru-RU" sz="2000" dirty="0">
                <a:solidFill>
                  <a:srgbClr val="333333"/>
                </a:solidFill>
                <a:latin typeface="Georgia"/>
              </a:rPr>
              <a:t>4. Если части сложносочинённого предложения являются:</a:t>
            </a:r>
          </a:p>
          <a:p>
            <a:pPr>
              <a:buFont typeface="Arial"/>
              <a:buChar char="•"/>
            </a:pPr>
            <a:r>
              <a:rPr lang="ru-RU" sz="2000" dirty="0">
                <a:solidFill>
                  <a:srgbClr val="333333"/>
                </a:solidFill>
                <a:latin typeface="Georgia"/>
              </a:rPr>
              <a:t>вопросительными предложениями, например: 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Когда вы приедете ещё раз и сможем ли мы встретиться?</a:t>
            </a:r>
          </a:p>
          <a:p>
            <a:pPr>
              <a:buFont typeface="Arial"/>
              <a:buChar char="•"/>
            </a:pPr>
            <a:r>
              <a:rPr lang="ru-RU" sz="2000" dirty="0">
                <a:solidFill>
                  <a:srgbClr val="333333"/>
                </a:solidFill>
                <a:latin typeface="Georgia"/>
              </a:rPr>
              <a:t>побудительными предложениями, например: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 Старайся всё делать хорошо и пусть у тебя всё получится!</a:t>
            </a:r>
          </a:p>
          <a:p>
            <a:pPr>
              <a:buFont typeface="Arial"/>
              <a:buChar char="•"/>
            </a:pPr>
            <a:r>
              <a:rPr lang="ru-RU" sz="2000" dirty="0">
                <a:solidFill>
                  <a:srgbClr val="333333"/>
                </a:solidFill>
                <a:latin typeface="Georgia"/>
              </a:rPr>
              <a:t>восклицательными предложениями, например: 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Как у вас хорошо и как мне всё нравится!</a:t>
            </a:r>
          </a:p>
          <a:p>
            <a:pPr>
              <a:buFont typeface="Arial"/>
              <a:buChar char="•"/>
            </a:pPr>
            <a:r>
              <a:rPr lang="ru-RU" sz="2000" dirty="0">
                <a:solidFill>
                  <a:srgbClr val="333333"/>
                </a:solidFill>
                <a:latin typeface="Georgia"/>
              </a:rPr>
              <a:t>назывными предложениями, например: 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/>
              </a:rPr>
              <a:t>Жара и духота. Холод и дождь.</a:t>
            </a:r>
          </a:p>
          <a:p>
            <a:pPr>
              <a:buFont typeface="Arial"/>
              <a:buChar char="•"/>
            </a:pPr>
            <a:r>
              <a:rPr lang="ru-RU" sz="2000" dirty="0">
                <a:solidFill>
                  <a:srgbClr val="333333"/>
                </a:solidFill>
                <a:latin typeface="Georgia"/>
              </a:rPr>
              <a:t>безличными предложениями, например:  </a:t>
            </a:r>
            <a:r>
              <a:rPr lang="ru-RU" sz="2000" i="1" dirty="0">
                <a:solidFill>
                  <a:srgbClr val="333333"/>
                </a:solidFill>
                <a:latin typeface="Georgia"/>
              </a:rPr>
              <a:t>Жарко и душно. Холодно и дождливо</a:t>
            </a:r>
            <a:r>
              <a:rPr lang="ru-RU" i="1" dirty="0">
                <a:solidFill>
                  <a:srgbClr val="333333"/>
                </a:solidFill>
                <a:latin typeface="Georgi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46620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520" y="-243408"/>
            <a:ext cx="9036496" cy="908720"/>
          </a:xfrm>
        </p:spPr>
        <p:txBody>
          <a:bodyPr>
            <a:noAutofit/>
          </a:bodyPr>
          <a:lstStyle/>
          <a:p>
            <a:pPr lvl="0" fontAlgn="t">
              <a:spcBef>
                <a:spcPct val="20000"/>
              </a:spcBef>
            </a:pPr>
            <a:r>
              <a:rPr lang="ru-RU" sz="24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Разберём задание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8520" y="617656"/>
            <a:ext cx="9035480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15. Расставьте знаки препинания. Укажите </a:t>
            </a:r>
            <a:r>
              <a:rPr lang="ru-RU" b="1" u="sng" dirty="0">
                <a:latin typeface="Times New Roman"/>
                <a:ea typeface="Times New Roman"/>
                <a:cs typeface="Times New Roman"/>
              </a:rPr>
              <a:t>номера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предложений, в которых нужно поставить ОДНУ запятую.</a:t>
            </a:r>
            <a:endParaRPr lang="ru-RU" sz="2000" dirty="0">
              <a:latin typeface="Arial Unicode MS"/>
              <a:ea typeface="Times New Roman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1) Мрачный бор угрюмо молчит или воет глухо.</a:t>
            </a:r>
            <a:endParaRPr lang="ru-RU" sz="2000" dirty="0">
              <a:latin typeface="Arial Unicode MS"/>
              <a:ea typeface="Times New Roman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2)  </a:t>
            </a:r>
            <a:r>
              <a:rPr lang="ru-RU" dirty="0">
                <a:latin typeface="Times New Roman"/>
                <a:ea typeface="Arial Unicode MS"/>
                <a:cs typeface="Times New Roman"/>
              </a:rPr>
              <a:t>Весенний гром то грозно рычал то добродушно ворчал.</a:t>
            </a:r>
            <a:endParaRPr lang="ru-RU" sz="2000" dirty="0">
              <a:latin typeface="Arial Unicode MS"/>
              <a:ea typeface="Times New Roman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Arial Unicode MS"/>
                <a:cs typeface="Times New Roman"/>
              </a:rPr>
              <a:t>3) У Сибири  есть много особенностей как в природе так и в людских нравах.</a:t>
            </a:r>
            <a:endParaRPr lang="ru-RU" sz="2000" dirty="0">
              <a:latin typeface="Arial Unicode MS"/>
              <a:ea typeface="Times New Roman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Arial Unicode MS"/>
                <a:cs typeface="Times New Roman"/>
              </a:rPr>
              <a:t>4) Эти гигантские каменные сооружения свидетельствуют о зарождении монументальных форм в корейской архитектуре.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Arial Unicode MS"/>
                <a:cs typeface="Times New Roman"/>
              </a:rPr>
              <a:t>(5) Ни скверная английская погода ни ледяная стужа спальни ни остывший чай не могли изменить настроение гостя.</a:t>
            </a:r>
          </a:p>
          <a:p>
            <a:pPr>
              <a:spcAft>
                <a:spcPts val="0"/>
              </a:spcAft>
            </a:pPr>
            <a:endParaRPr lang="ru-RU" sz="2000" dirty="0">
              <a:effectLst/>
              <a:latin typeface="Times New Roman"/>
              <a:ea typeface="Arial Unicode MS"/>
              <a:cs typeface="Times New Roman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403648" y="1577636"/>
            <a:ext cx="3600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631115" y="1580129"/>
            <a:ext cx="75608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631115" y="1671968"/>
            <a:ext cx="75608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851920" y="1580129"/>
            <a:ext cx="44376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8688" y="1671968"/>
            <a:ext cx="530225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575" y="1916832"/>
            <a:ext cx="530225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7" y="1972085"/>
            <a:ext cx="648072" cy="94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7" y="2051324"/>
            <a:ext cx="648072" cy="94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5" y="1946709"/>
            <a:ext cx="720080" cy="104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5" y="2033128"/>
            <a:ext cx="725487" cy="10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2028800" y="2348880"/>
            <a:ext cx="1967136" cy="409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574" y="2352975"/>
            <a:ext cx="530226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573" y="2465853"/>
            <a:ext cx="530225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817" y="2829320"/>
            <a:ext cx="1281143" cy="80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1" y="2829700"/>
            <a:ext cx="1661592" cy="104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2538" y="2933710"/>
            <a:ext cx="1665608" cy="104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9" name="Прямая соединительная линия 28"/>
          <p:cNvCxnSpPr/>
          <p:nvPr/>
        </p:nvCxnSpPr>
        <p:spPr>
          <a:xfrm>
            <a:off x="2930817" y="3630612"/>
            <a:ext cx="70207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900961" y="3642678"/>
            <a:ext cx="535769" cy="144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7781938" y="3630612"/>
            <a:ext cx="3600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5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7205" y="3696175"/>
            <a:ext cx="846000" cy="52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292" y="3643218"/>
            <a:ext cx="846000" cy="52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05064"/>
            <a:ext cx="846000" cy="52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10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66692"/>
            <a:ext cx="846000" cy="52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Овал 21"/>
          <p:cNvSpPr/>
          <p:nvPr/>
        </p:nvSpPr>
        <p:spPr>
          <a:xfrm>
            <a:off x="3387199" y="1268760"/>
            <a:ext cx="421489" cy="403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одержимое 2"/>
          <p:cNvSpPr txBox="1">
            <a:spLocks/>
          </p:cNvSpPr>
          <p:nvPr/>
        </p:nvSpPr>
        <p:spPr bwMode="auto">
          <a:xfrm>
            <a:off x="6876256" y="1027650"/>
            <a:ext cx="1728192" cy="482220"/>
          </a:xfrm>
          <a:prstGeom prst="rect">
            <a:avLst/>
          </a:prstGeom>
          <a:solidFill>
            <a:srgbClr val="DEDEDE"/>
          </a:solidFill>
          <a:ln w="12700">
            <a:solidFill>
              <a:srgbClr val="438086"/>
            </a:solidFill>
            <a:prstDash val="solid"/>
            <a:headEnd/>
            <a:tailEnd/>
          </a:ln>
          <a:effectLst/>
        </p:spPr>
        <p:txBody>
          <a:bodyPr lIns="45720" rIns="4572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0" lvl="0" indent="7938" algn="ctr" defTabSz="914400" eaLnBrk="1" fontAlgn="base" latinLnBrk="0" hangingPunct="1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Clr>
                <a:srgbClr val="B8762E"/>
              </a:buClr>
              <a:buSzPct val="150000"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>
                <a:ln w="50800"/>
                <a:solidFill>
                  <a:srgbClr val="611617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или</a:t>
            </a:r>
          </a:p>
        </p:txBody>
      </p:sp>
      <p:sp>
        <p:nvSpPr>
          <p:cNvPr id="25" name="Oval 11"/>
          <p:cNvSpPr>
            <a:spLocks noChangeArrowheads="1"/>
          </p:cNvSpPr>
          <p:nvPr/>
        </p:nvSpPr>
        <p:spPr bwMode="auto">
          <a:xfrm>
            <a:off x="6887552" y="1097310"/>
            <a:ext cx="342900" cy="342900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" name="Oval 12"/>
          <p:cNvSpPr>
            <a:spLocks noChangeArrowheads="1"/>
          </p:cNvSpPr>
          <p:nvPr/>
        </p:nvSpPr>
        <p:spPr bwMode="auto">
          <a:xfrm rot="567996">
            <a:off x="8167842" y="1123173"/>
            <a:ext cx="342900" cy="342900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5" name="Содержимое 2"/>
          <p:cNvSpPr txBox="1">
            <a:spLocks/>
          </p:cNvSpPr>
          <p:nvPr/>
        </p:nvSpPr>
        <p:spPr bwMode="auto">
          <a:xfrm>
            <a:off x="6372201" y="1573533"/>
            <a:ext cx="2390092" cy="482220"/>
          </a:xfrm>
          <a:prstGeom prst="rect">
            <a:avLst/>
          </a:prstGeom>
          <a:solidFill>
            <a:srgbClr val="DEDEDE"/>
          </a:solidFill>
          <a:ln w="12700">
            <a:solidFill>
              <a:srgbClr val="438086"/>
            </a:solidFill>
            <a:prstDash val="solid"/>
            <a:headEnd/>
            <a:tailEnd/>
          </a:ln>
          <a:effectLst/>
        </p:spPr>
        <p:txBody>
          <a:bodyPr lIns="45720" rIns="4572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0" lvl="0" indent="7938" defTabSz="914400" eaLnBrk="1" fontAlgn="base" latinLnBrk="0" hangingPunct="1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Clr>
                <a:srgbClr val="B8762E"/>
              </a:buClr>
              <a:buSzPct val="150000"/>
              <a:buFontTx/>
              <a:buNone/>
              <a:tabLst/>
              <a:defRPr/>
            </a:pPr>
            <a:r>
              <a:rPr lang="ru-RU" sz="2000" b="1" kern="0" dirty="0">
                <a:ln w="50800"/>
                <a:solidFill>
                  <a:srgbClr val="611617"/>
                </a:solidFill>
                <a:latin typeface="Arial" pitchFamily="34" charset="0"/>
                <a:cs typeface="Arial" pitchFamily="34" charset="0"/>
              </a:rPr>
              <a:t>то        ,   то</a:t>
            </a:r>
            <a:endParaRPr kumimoji="0" lang="ru-RU" sz="2000" b="1" i="0" u="none" strike="noStrike" kern="0" cap="none" spc="0" normalizeH="0" baseline="0" noProof="0" dirty="0">
              <a:ln w="50800"/>
              <a:solidFill>
                <a:srgbClr val="611617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Oval 11"/>
          <p:cNvSpPr>
            <a:spLocks noChangeArrowheads="1"/>
          </p:cNvSpPr>
          <p:nvPr/>
        </p:nvSpPr>
        <p:spPr bwMode="auto">
          <a:xfrm>
            <a:off x="6876256" y="1643193"/>
            <a:ext cx="342900" cy="342900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7" name="Oval 12"/>
          <p:cNvSpPr>
            <a:spLocks noChangeArrowheads="1"/>
          </p:cNvSpPr>
          <p:nvPr/>
        </p:nvSpPr>
        <p:spPr bwMode="auto">
          <a:xfrm rot="567996">
            <a:off x="8067915" y="1644252"/>
            <a:ext cx="342900" cy="342900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2028800" y="1733086"/>
            <a:ext cx="238944" cy="3331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3642884" y="1699250"/>
            <a:ext cx="238944" cy="3331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4040471" y="2129990"/>
            <a:ext cx="342977" cy="3203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5436096" y="2142665"/>
            <a:ext cx="504056" cy="3203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одержимое 2"/>
          <p:cNvSpPr txBox="1">
            <a:spLocks/>
          </p:cNvSpPr>
          <p:nvPr/>
        </p:nvSpPr>
        <p:spPr bwMode="auto">
          <a:xfrm>
            <a:off x="7524328" y="2098400"/>
            <a:ext cx="1728193" cy="482220"/>
          </a:xfrm>
          <a:prstGeom prst="rect">
            <a:avLst/>
          </a:prstGeom>
          <a:solidFill>
            <a:srgbClr val="DEDEDE"/>
          </a:solidFill>
          <a:ln w="12700">
            <a:solidFill>
              <a:srgbClr val="438086"/>
            </a:solidFill>
            <a:prstDash val="solid"/>
            <a:headEnd/>
            <a:tailEnd/>
          </a:ln>
          <a:effectLst/>
        </p:spPr>
        <p:txBody>
          <a:bodyPr lIns="45720" rIns="4572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0" lvl="0" indent="7938" defTabSz="914400" eaLnBrk="1" fontAlgn="base" latinLnBrk="0" hangingPunct="1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Clr>
                <a:srgbClr val="B8762E"/>
              </a:buClr>
              <a:buSzPct val="150000"/>
              <a:buFontTx/>
              <a:buNone/>
              <a:tabLst/>
              <a:defRPr/>
            </a:pPr>
            <a:r>
              <a:rPr lang="ru-RU" sz="1400" b="1" kern="0" dirty="0">
                <a:ln w="50800"/>
                <a:solidFill>
                  <a:srgbClr val="611617"/>
                </a:solidFill>
                <a:latin typeface="Arial" pitchFamily="34" charset="0"/>
                <a:cs typeface="Arial" pitchFamily="34" charset="0"/>
              </a:rPr>
              <a:t>Как         , так и</a:t>
            </a:r>
            <a:endParaRPr kumimoji="0" lang="ru-RU" sz="1400" b="1" i="0" u="none" strike="noStrike" kern="0" cap="none" spc="0" normalizeH="0" baseline="0" noProof="0" dirty="0">
              <a:ln w="50800"/>
              <a:solidFill>
                <a:srgbClr val="611617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Oval 11"/>
          <p:cNvSpPr>
            <a:spLocks noChangeArrowheads="1"/>
          </p:cNvSpPr>
          <p:nvPr/>
        </p:nvSpPr>
        <p:spPr bwMode="auto">
          <a:xfrm>
            <a:off x="7896465" y="2181525"/>
            <a:ext cx="342900" cy="342900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dirty="0"/>
              <a:t>     ,</a:t>
            </a:r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8507" y="2181525"/>
            <a:ext cx="354013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" name="Прямоугольник 56"/>
          <p:cNvSpPr/>
          <p:nvPr/>
        </p:nvSpPr>
        <p:spPr>
          <a:xfrm>
            <a:off x="3246897" y="2985840"/>
            <a:ext cx="5092395" cy="5078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Arial Unicode MS"/>
                <a:cs typeface="Times New Roman"/>
              </a:rPr>
              <a:t>(Нет однородных членов, предложение простое).</a:t>
            </a:r>
            <a:endParaRPr lang="ru-RU" sz="2000" dirty="0">
              <a:latin typeface="Arial Unicode MS"/>
              <a:ea typeface="Times New Roman"/>
              <a:cs typeface="Times New Roman"/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494500" y="3297601"/>
            <a:ext cx="360040" cy="3921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3642884" y="3409331"/>
            <a:ext cx="360040" cy="3921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6372200" y="3311876"/>
            <a:ext cx="360040" cy="3921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одержимое 2"/>
          <p:cNvSpPr txBox="1">
            <a:spLocks/>
          </p:cNvSpPr>
          <p:nvPr/>
        </p:nvSpPr>
        <p:spPr bwMode="auto">
          <a:xfrm>
            <a:off x="3209703" y="3783019"/>
            <a:ext cx="2802457" cy="482220"/>
          </a:xfrm>
          <a:prstGeom prst="rect">
            <a:avLst/>
          </a:prstGeom>
          <a:solidFill>
            <a:srgbClr val="DEDEDE"/>
          </a:solidFill>
          <a:ln w="12700">
            <a:solidFill>
              <a:srgbClr val="438086"/>
            </a:solidFill>
            <a:prstDash val="solid"/>
            <a:headEnd/>
            <a:tailEnd/>
          </a:ln>
          <a:effectLst/>
        </p:spPr>
        <p:txBody>
          <a:bodyPr lIns="45720" rIns="4572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marL="0" marR="0" lvl="0" indent="7938" defTabSz="914400" eaLnBrk="1" fontAlgn="base" latinLnBrk="0" hangingPunct="1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Clr>
                <a:srgbClr val="B8762E"/>
              </a:buClr>
              <a:buSzPct val="150000"/>
              <a:buFontTx/>
              <a:buNone/>
              <a:tabLst/>
              <a:defRPr/>
            </a:pPr>
            <a:r>
              <a:rPr lang="ru-RU" sz="1400" b="1" kern="0" dirty="0">
                <a:ln w="50800"/>
                <a:solidFill>
                  <a:srgbClr val="611617"/>
                </a:solidFill>
                <a:latin typeface="Arial" pitchFamily="34" charset="0"/>
                <a:cs typeface="Arial" pitchFamily="34" charset="0"/>
              </a:rPr>
              <a:t>Ни           ,   ни            , ни           </a:t>
            </a:r>
            <a:endParaRPr kumimoji="0" lang="ru-RU" sz="1400" b="1" i="0" u="none" strike="noStrike" kern="0" cap="none" spc="0" normalizeH="0" baseline="0" noProof="0" dirty="0">
              <a:ln w="50800"/>
              <a:solidFill>
                <a:srgbClr val="611617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Oval 11"/>
          <p:cNvSpPr>
            <a:spLocks noChangeArrowheads="1"/>
          </p:cNvSpPr>
          <p:nvPr/>
        </p:nvSpPr>
        <p:spPr bwMode="auto">
          <a:xfrm>
            <a:off x="3642884" y="3895242"/>
            <a:ext cx="342900" cy="342900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dirty="0"/>
              <a:t>     </a:t>
            </a:r>
          </a:p>
        </p:txBody>
      </p:sp>
      <p:sp>
        <p:nvSpPr>
          <p:cNvPr id="63" name="Oval 11"/>
          <p:cNvSpPr>
            <a:spLocks noChangeArrowheads="1"/>
          </p:cNvSpPr>
          <p:nvPr/>
        </p:nvSpPr>
        <p:spPr bwMode="auto">
          <a:xfrm>
            <a:off x="4689809" y="3852679"/>
            <a:ext cx="342900" cy="342900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dirty="0"/>
              <a:t>     </a:t>
            </a:r>
          </a:p>
        </p:txBody>
      </p:sp>
      <p:sp>
        <p:nvSpPr>
          <p:cNvPr id="65" name="Oval 11"/>
          <p:cNvSpPr>
            <a:spLocks noChangeArrowheads="1"/>
          </p:cNvSpPr>
          <p:nvPr/>
        </p:nvSpPr>
        <p:spPr bwMode="auto">
          <a:xfrm>
            <a:off x="5441295" y="3886571"/>
            <a:ext cx="342900" cy="342900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dirty="0"/>
              <a:t>     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239114" y="5034250"/>
            <a:ext cx="6986667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ru-RU" sz="2000" dirty="0">
                <a:solidFill>
                  <a:prstClr val="black"/>
                </a:solidFill>
                <a:latin typeface="Times New Roman"/>
                <a:ea typeface="Arial Unicode MS"/>
                <a:cs typeface="Times New Roman"/>
              </a:rPr>
              <a:t>1.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Arial Unicode MS"/>
                <a:cs typeface="Times New Roman"/>
              </a:rPr>
              <a:t>Находим грамматические основы. Все предложения простые.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217708" y="5517232"/>
            <a:ext cx="679053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/>
                <a:ea typeface="Arial Unicode MS"/>
                <a:cs typeface="Times New Roman"/>
              </a:rPr>
              <a:t>2. Устанавливаем, как связаны однородные члены, чертим схемы.</a:t>
            </a:r>
            <a:endParaRPr lang="ru-RU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163703" y="6021288"/>
            <a:ext cx="421974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latin typeface="Times New Roman"/>
                <a:ea typeface="Arial Unicode MS"/>
                <a:cs typeface="Times New Roman"/>
              </a:rPr>
              <a:t>3. Выбираем ДВА варианта ответов: 23 </a:t>
            </a:r>
            <a:endParaRPr lang="ru-RU" dirty="0">
              <a:solidFill>
                <a:prstClr val="black"/>
              </a:solidFill>
              <a:latin typeface="Arial Unicode MS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92189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5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0" dur="2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5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9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5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0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0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5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0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2" grpId="0" animBg="1"/>
      <p:bldP spid="25" grpId="0" animBg="1"/>
      <p:bldP spid="26" grpId="0" animBg="1"/>
      <p:bldP spid="45" grpId="0" animBg="1"/>
      <p:bldP spid="46" grpId="0" animBg="1"/>
      <p:bldP spid="47" grpId="0" animBg="1"/>
      <p:bldP spid="27" grpId="0" animBg="1"/>
      <p:bldP spid="49" grpId="0" animBg="1"/>
      <p:bldP spid="30" grpId="0" animBg="1"/>
      <p:bldP spid="52" grpId="0" animBg="1"/>
      <p:bldP spid="53" grpId="0" animBg="1"/>
      <p:bldP spid="54" grpId="0" animBg="1"/>
      <p:bldP spid="57" grpId="0" animBg="1"/>
      <p:bldP spid="57" grpId="1" animBg="1"/>
      <p:bldP spid="32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5" grpId="0" animBg="1"/>
      <p:bldP spid="66" grpId="0" animBg="1"/>
      <p:bldP spid="67" grpId="0" animBg="1"/>
      <p:bldP spid="6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5860" y="1142984"/>
            <a:ext cx="8489544" cy="3354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/>
              <a:t>Расставьте  знаки  </a:t>
            </a:r>
            <a:r>
              <a:rPr lang="ru-RU" sz="1600" dirty="0"/>
              <a:t>препинания.  Укажите    номера  предложений,  в  которых  нужно поставить </a:t>
            </a:r>
            <a:r>
              <a:rPr lang="ru-RU" sz="1600" b="1" dirty="0"/>
              <a:t>ОДНУ</a:t>
            </a:r>
            <a:r>
              <a:rPr lang="ru-RU" sz="1600" dirty="0"/>
              <a:t> запятую.   </a:t>
            </a:r>
          </a:p>
          <a:p>
            <a:r>
              <a:rPr lang="ru-RU" sz="1600" i="1" dirty="0"/>
              <a:t>1)  Кто-то терем прибирал да хозяев поджидал.  </a:t>
            </a:r>
          </a:p>
          <a:p>
            <a:r>
              <a:rPr lang="ru-RU" sz="1600" i="1" dirty="0"/>
              <a:t>2)  В синтаксическом строе двух поэтических текстов мы можем найти как  сходства так и различия.  </a:t>
            </a:r>
          </a:p>
          <a:p>
            <a:r>
              <a:rPr lang="ru-RU" sz="1600" i="1" dirty="0"/>
              <a:t>3)  М.В. Ломоносовым  было  намечено  разграничение  знаменательных  и  служебных  слов  и  в  дальнейшем  это  разграничение  поддерживалось  крупнейшими представителями русской науки.  </a:t>
            </a:r>
          </a:p>
          <a:p>
            <a:r>
              <a:rPr lang="ru-RU" sz="1600" i="1" dirty="0"/>
              <a:t>4)  Многие  литературоведы  и  историки  вновь  и  вновь  спорят  по  поводу  переписки Гёте с великим русским поэтом А.С. Пушкиным.  </a:t>
            </a:r>
          </a:p>
          <a:p>
            <a:r>
              <a:rPr lang="ru-RU" sz="1600" i="1" dirty="0"/>
              <a:t>5)  А.С.  Грин  мог  подробно  описать  как  изгиб  реки  так  и  расположение  домов как вековые леса так и уютные приморские города. </a:t>
            </a:r>
          </a:p>
          <a:p>
            <a:endParaRPr lang="ru-RU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6090727" y="6393357"/>
            <a:ext cx="216024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endParaRPr lang="ru-RU" sz="16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95735" y="260648"/>
            <a:ext cx="4975111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Так выглядит это задание в демоверсии 2017</a:t>
            </a:r>
          </a:p>
        </p:txBody>
      </p:sp>
    </p:spTree>
    <p:extLst>
      <p:ext uri="{BB962C8B-B14F-4D97-AF65-F5344CB8AC3E}">
        <p14:creationId xmlns:p14="http://schemas.microsoft.com/office/powerpoint/2010/main" val="358611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ндрей\Pictures\Мои рисунки\ЕГЭ, ГИА\image003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144016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335846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>
                <a:solidFill>
                  <a:prstClr val="black"/>
                </a:solidFill>
              </a:rPr>
              <a:t>15-1. Расставьте  знаки  </a:t>
            </a:r>
            <a:r>
              <a:rPr lang="ru-RU" sz="2400" dirty="0">
                <a:solidFill>
                  <a:prstClr val="black"/>
                </a:solidFill>
              </a:rPr>
              <a:t>препинания.  Укажите    номера  предложений,  в  которых  нужно поставить </a:t>
            </a:r>
            <a:r>
              <a:rPr lang="ru-RU" sz="2400" b="1" dirty="0">
                <a:solidFill>
                  <a:prstClr val="black"/>
                </a:solidFill>
              </a:rPr>
              <a:t>ОДНУ</a:t>
            </a:r>
            <a:r>
              <a:rPr lang="ru-RU" sz="2400" dirty="0">
                <a:solidFill>
                  <a:prstClr val="black"/>
                </a:solidFill>
              </a:rPr>
              <a:t> запятую.   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В музее есть картины и игрушки и предметы быта XV века.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В Москве и других городах со снегом и льдом на дорогах борются  химическими способами.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Нужно быть вежливым как среди посторонних людей так и в домашнем кругу.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То справа то слева то сбоку слышался какой-то шум.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 Солнце быстро прогрело небольшое озеро  и в нем сразу закипела  жизнь. 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32040" y="5301208"/>
            <a:ext cx="2232248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rgbClr val="003300"/>
                </a:solidFill>
              </a:rPr>
              <a:t>35</a:t>
            </a:r>
          </a:p>
        </p:txBody>
      </p:sp>
    </p:spTree>
    <p:extLst>
      <p:ext uri="{BB962C8B-B14F-4D97-AF65-F5344CB8AC3E}">
        <p14:creationId xmlns:p14="http://schemas.microsoft.com/office/powerpoint/2010/main" val="298265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ндрей\Pictures\Мои рисунки\ЕГЭ, ГИА\image003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144016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335846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>
                <a:solidFill>
                  <a:prstClr val="black"/>
                </a:solidFill>
              </a:rPr>
              <a:t>15-2. Расставьте  знаки  </a:t>
            </a:r>
            <a:r>
              <a:rPr lang="ru-RU" sz="2400" dirty="0">
                <a:solidFill>
                  <a:prstClr val="black"/>
                </a:solidFill>
              </a:rPr>
              <a:t>препинания.  Укажите    номера  предложений,  в  которых  нужно поставить </a:t>
            </a:r>
            <a:r>
              <a:rPr lang="ru-RU" sz="2400" b="1" dirty="0">
                <a:solidFill>
                  <a:prstClr val="black"/>
                </a:solidFill>
              </a:rPr>
              <a:t>ОДНУ</a:t>
            </a:r>
            <a:r>
              <a:rPr lang="ru-RU" sz="2400" dirty="0">
                <a:solidFill>
                  <a:prstClr val="black"/>
                </a:solidFill>
              </a:rPr>
              <a:t> запятую.   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В народной медицине водные настои приготавливают холодным или горячим способами.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Среди писателей послереволюционной эпохи М.А. Булгаков чаще других обращается к темам прозрения и своего пути в жизни и литературе.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Ни калина не растёт меж ними ни трава не зеленеет. 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Лесные дали кажутся то дымчато-сиреневатыми то чуть голубоватыми.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Сердце у крошечных колибри относительно их веса огромное  и бьется невероятно быстро. </a:t>
            </a:r>
          </a:p>
          <a:p>
            <a:pPr lvl="0">
              <a:spcBef>
                <a:spcPct val="20000"/>
              </a:spcBef>
            </a:pP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32040" y="5301208"/>
            <a:ext cx="2232248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rgbClr val="003300"/>
                </a:solidFill>
              </a:rPr>
              <a:t>34</a:t>
            </a:r>
          </a:p>
        </p:txBody>
      </p:sp>
    </p:spTree>
    <p:extLst>
      <p:ext uri="{BB962C8B-B14F-4D97-AF65-F5344CB8AC3E}">
        <p14:creationId xmlns:p14="http://schemas.microsoft.com/office/powerpoint/2010/main" val="3030555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ндрей\Pictures\Мои рисунки\ЕГЭ, ГИА\image003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144016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335846"/>
            <a:ext cx="8784976" cy="4598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>
                <a:solidFill>
                  <a:prstClr val="black"/>
                </a:solidFill>
              </a:rPr>
              <a:t>15-3. Расставьте  знаки  </a:t>
            </a:r>
            <a:r>
              <a:rPr lang="ru-RU" sz="2400" dirty="0">
                <a:solidFill>
                  <a:prstClr val="black"/>
                </a:solidFill>
              </a:rPr>
              <a:t>препинания.  Укажите    номера  предложений,  в  которых  нужно поставить </a:t>
            </a:r>
            <a:r>
              <a:rPr lang="ru-RU" sz="2400" b="1" dirty="0">
                <a:solidFill>
                  <a:prstClr val="black"/>
                </a:solidFill>
              </a:rPr>
              <a:t>ОДНУ</a:t>
            </a:r>
            <a:r>
              <a:rPr lang="ru-RU" sz="2400" dirty="0">
                <a:solidFill>
                  <a:prstClr val="black"/>
                </a:solidFill>
              </a:rPr>
              <a:t> запятую.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Как наше так и вражеское войско томилось в ожидании настоящего боя.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Наш внутренний мир настроен чутко и тонко и отзывается на самые незаметные звуки жизни.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Дом к празднику убирали шиповником да белою ромашкою.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За чаем собрались гости да хозяева.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И ме­тался ветер быстрый по бурьянам и снопами мчались искры по туманам... </a:t>
            </a:r>
          </a:p>
          <a:p>
            <a:pPr lvl="0">
              <a:spcBef>
                <a:spcPct val="20000"/>
              </a:spcBef>
            </a:pP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32040" y="5301208"/>
            <a:ext cx="2232248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rgbClr val="003300"/>
                </a:solidFill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192105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ндрей\Pictures\Мои рисунки\ЕГЭ, ГИА\image003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144016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335846"/>
            <a:ext cx="8784976" cy="6075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>
                <a:solidFill>
                  <a:prstClr val="black"/>
                </a:solidFill>
              </a:rPr>
              <a:t>15-4. Расставьте  знаки  </a:t>
            </a:r>
            <a:r>
              <a:rPr lang="ru-RU" sz="2400" dirty="0">
                <a:solidFill>
                  <a:prstClr val="black"/>
                </a:solidFill>
              </a:rPr>
              <a:t>препинания.  Укажите    номера  предложений,  в  которых  нужно поставить </a:t>
            </a:r>
            <a:r>
              <a:rPr lang="ru-RU" sz="2400" b="1" dirty="0">
                <a:solidFill>
                  <a:prstClr val="black"/>
                </a:solidFill>
              </a:rPr>
              <a:t>ОДНУ</a:t>
            </a:r>
            <a:r>
              <a:rPr lang="ru-RU" sz="2400" dirty="0">
                <a:solidFill>
                  <a:prstClr val="black"/>
                </a:solidFill>
              </a:rPr>
              <a:t> запятую. 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Защитой средневековому воину служили простая стёганая туника или детали доспехов.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Только иволги кричат да кукушки наперебой отсчитывают ко­му-то непрожитые годы.  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2)	В XII веке живописцы писали картины красками или тушью на шёлковых или бумажных свитках.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Леонардо да Винчи в «Споре живописца с поэтом» утверждал </a:t>
            </a:r>
          </a:p>
          <a:p>
            <a:pPr lvl="1">
              <a:spcBef>
                <a:spcPct val="20000"/>
              </a:spcBef>
            </a:pPr>
            <a:r>
              <a:rPr lang="ru-RU" sz="2400" dirty="0">
                <a:solidFill>
                  <a:prstClr val="black"/>
                </a:solidFill>
              </a:rPr>
              <a:t>преимущество живописи перед поэзией  и многие современники разделяли его точку зрения. </a:t>
            </a:r>
          </a:p>
          <a:p>
            <a:pPr lvl="1">
              <a:spcBef>
                <a:spcPct val="20000"/>
              </a:spcBef>
            </a:pPr>
            <a:r>
              <a:rPr lang="ru-RU" sz="2400" dirty="0">
                <a:solidFill>
                  <a:prstClr val="black"/>
                </a:solidFill>
              </a:rPr>
              <a:t>5)    Сердце у крошечных колибри относительно их веса огромное  и  бьется оно невероятно быстро. </a:t>
            </a:r>
          </a:p>
          <a:p>
            <a:pPr lvl="0">
              <a:spcBef>
                <a:spcPct val="20000"/>
              </a:spcBef>
            </a:pPr>
            <a:endParaRPr lang="ru-RU" sz="20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36096" y="6281936"/>
            <a:ext cx="2232248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rgbClr val="003300"/>
                </a:solidFill>
              </a:rPr>
              <a:t>45</a:t>
            </a:r>
          </a:p>
        </p:txBody>
      </p:sp>
    </p:spTree>
    <p:extLst>
      <p:ext uri="{BB962C8B-B14F-4D97-AF65-F5344CB8AC3E}">
        <p14:creationId xmlns:p14="http://schemas.microsoft.com/office/powerpoint/2010/main" val="189927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ндрей\Pictures\Мои рисунки\ЕГЭ, ГИА\image003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144016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335846"/>
            <a:ext cx="8784976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800" b="1" dirty="0">
                <a:solidFill>
                  <a:prstClr val="black"/>
                </a:solidFill>
              </a:rPr>
              <a:t>15-5. Расставьте  знаки  </a:t>
            </a:r>
            <a:r>
              <a:rPr lang="ru-RU" sz="2800" dirty="0">
                <a:solidFill>
                  <a:prstClr val="black"/>
                </a:solidFill>
              </a:rPr>
              <a:t>препинания.  Укажите    номера  предложений,  в  которых  нужно поставить </a:t>
            </a:r>
            <a:r>
              <a:rPr lang="ru-RU" sz="2800" b="1" dirty="0">
                <a:solidFill>
                  <a:prstClr val="black"/>
                </a:solidFill>
              </a:rPr>
              <a:t>ОДНУ</a:t>
            </a:r>
            <a:r>
              <a:rPr lang="ru-RU" sz="2800" dirty="0">
                <a:solidFill>
                  <a:prstClr val="black"/>
                </a:solidFill>
              </a:rPr>
              <a:t> запятую. 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800" dirty="0">
                <a:solidFill>
                  <a:prstClr val="black"/>
                </a:solidFill>
              </a:rPr>
              <a:t>Из листового металла делают корпуса машин и приборов и посуду.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800" dirty="0">
                <a:solidFill>
                  <a:prstClr val="black"/>
                </a:solidFill>
              </a:rPr>
              <a:t>Жестянщики должны знать устройство различных станков и приспособлений для обработки листового металла и уметь работать на них.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800" dirty="0">
                <a:solidFill>
                  <a:prstClr val="black"/>
                </a:solidFill>
              </a:rPr>
              <a:t>Столярный клей выпускают в виде зёрен или твёрдых плиток с блестящей поверхностью.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800" dirty="0">
                <a:solidFill>
                  <a:prstClr val="black"/>
                </a:solidFill>
              </a:rPr>
              <a:t>Мы долго не ложились спать и любовались то небом то морем.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800" dirty="0">
                <a:solidFill>
                  <a:prstClr val="black"/>
                </a:solidFill>
              </a:rPr>
              <a:t>В поведении скворца много суетливого и забавного деловитого и хитрого</a:t>
            </a:r>
            <a:r>
              <a:rPr lang="ru-RU" sz="2000" dirty="0">
                <a:solidFill>
                  <a:prstClr val="black"/>
                </a:solidFill>
              </a:rPr>
              <a:t>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endParaRPr lang="ru-RU" sz="20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940152" y="6453336"/>
            <a:ext cx="2232248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rgbClr val="003300"/>
                </a:solidFill>
              </a:rPr>
              <a:t>45</a:t>
            </a:r>
          </a:p>
        </p:txBody>
      </p:sp>
    </p:spTree>
    <p:extLst>
      <p:ext uri="{BB962C8B-B14F-4D97-AF65-F5344CB8AC3E}">
        <p14:creationId xmlns:p14="http://schemas.microsoft.com/office/powerpoint/2010/main" val="353078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ндрей\Pictures\Мои рисунки\ЕГЭ, ГИА\image003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144016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335846"/>
            <a:ext cx="87849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>
                <a:solidFill>
                  <a:prstClr val="black"/>
                </a:solidFill>
              </a:rPr>
              <a:t>15-6. Расставьте  знаки  </a:t>
            </a:r>
            <a:r>
              <a:rPr lang="ru-RU" sz="2400" dirty="0">
                <a:solidFill>
                  <a:prstClr val="black"/>
                </a:solidFill>
              </a:rPr>
              <a:t>препинания.  Укажите    номера  предложений,  в  которых  нужно поставить </a:t>
            </a:r>
            <a:r>
              <a:rPr lang="ru-RU" sz="2400" b="1" dirty="0">
                <a:solidFill>
                  <a:prstClr val="black"/>
                </a:solidFill>
              </a:rPr>
              <a:t>ОДНУ</a:t>
            </a:r>
            <a:r>
              <a:rPr lang="ru-RU" sz="2400" dirty="0">
                <a:solidFill>
                  <a:prstClr val="black"/>
                </a:solidFill>
              </a:rPr>
              <a:t> запятую. 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Свет луны уже померк и в воздухе повеяло сыростью. 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Индивидуальность писателя проявляется даже в предпочтении того или иного цветового эпитета.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Почти каждый из французских скульпторов работал одновременно и в историко-мифологическом и в портретном и в пейзажном жанрах.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Грин мог подробно описать как изгиб реки так и расположение домов как вековые леса так и уютные приморские города.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Лес шумел то </a:t>
            </a:r>
            <a:r>
              <a:rPr lang="ru-RU" sz="2400" dirty="0" err="1">
                <a:solidFill>
                  <a:prstClr val="black"/>
                </a:solidFill>
              </a:rPr>
              <a:t>убаюкивающе</a:t>
            </a:r>
            <a:r>
              <a:rPr lang="ru-RU" sz="2400" dirty="0">
                <a:solidFill>
                  <a:prstClr val="black"/>
                </a:solidFill>
              </a:rPr>
              <a:t> и певуче то порывисто и тревожно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endParaRPr lang="ru-RU" sz="2000" dirty="0">
              <a:solidFill>
                <a:prstClr val="black"/>
              </a:solidFill>
            </a:endParaRPr>
          </a:p>
          <a:p>
            <a:pPr lvl="0">
              <a:spcBef>
                <a:spcPct val="20000"/>
              </a:spcBef>
            </a:pP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32040" y="5301208"/>
            <a:ext cx="2232248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rgbClr val="003300"/>
                </a:solidFill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843111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ндрей\Pictures\Мои рисунки\ЕГЭ, ГИА\image003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144016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335846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>
                <a:solidFill>
                  <a:prstClr val="black"/>
                </a:solidFill>
              </a:rPr>
              <a:t>15-7. Расставьте  знаки  </a:t>
            </a:r>
            <a:r>
              <a:rPr lang="ru-RU" sz="2400" dirty="0">
                <a:solidFill>
                  <a:prstClr val="black"/>
                </a:solidFill>
              </a:rPr>
              <a:t>препинания.  Укажите    номера  предложений,  в  которых  нужно поставить </a:t>
            </a:r>
            <a:r>
              <a:rPr lang="ru-RU" sz="2400" b="1" dirty="0">
                <a:solidFill>
                  <a:prstClr val="black"/>
                </a:solidFill>
              </a:rPr>
              <a:t>ОДНУ</a:t>
            </a:r>
            <a:r>
              <a:rPr lang="ru-RU" sz="2400" dirty="0">
                <a:solidFill>
                  <a:prstClr val="black"/>
                </a:solidFill>
              </a:rPr>
              <a:t> запятую. 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Цели астрологов и алхимиков были фантастичны но их наблюдения и опыты способствовали накоплению знаний как по астрономии так и по химии.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В XII веке живописцы писали картины красками или тушью на шёлковых или бумажных свитках.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На улице весь декабрь то снег то дождь…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Там будет праздник не только сегодня но и завтра..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Каравелла имела три мачты с прямыми и косыми парусами и могла двигаться в нужном направлении даже при встречном ветре.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32040" y="5301208"/>
            <a:ext cx="2232248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rgbClr val="003300"/>
                </a:solidFill>
              </a:rPr>
              <a:t>34</a:t>
            </a:r>
          </a:p>
        </p:txBody>
      </p:sp>
    </p:spTree>
    <p:extLst>
      <p:ext uri="{BB962C8B-B14F-4D97-AF65-F5344CB8AC3E}">
        <p14:creationId xmlns:p14="http://schemas.microsoft.com/office/powerpoint/2010/main" val="86822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ндрей\Pictures\Мои рисунки\ЕГЭ, ГИА\image003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144016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335846"/>
            <a:ext cx="87849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>
                <a:solidFill>
                  <a:prstClr val="black"/>
                </a:solidFill>
              </a:rPr>
              <a:t>15-8. Расставьте  знаки  </a:t>
            </a:r>
            <a:r>
              <a:rPr lang="ru-RU" sz="2400" dirty="0">
                <a:solidFill>
                  <a:prstClr val="black"/>
                </a:solidFill>
              </a:rPr>
              <a:t>препинания.  Укажите    номера  предложений,  в  которых  нужно поставить </a:t>
            </a:r>
            <a:r>
              <a:rPr lang="ru-RU" sz="2400" b="1" dirty="0">
                <a:solidFill>
                  <a:prstClr val="black"/>
                </a:solidFill>
              </a:rPr>
              <a:t>ОДНУ</a:t>
            </a:r>
            <a:r>
              <a:rPr lang="ru-RU" sz="2400" dirty="0">
                <a:solidFill>
                  <a:prstClr val="black"/>
                </a:solidFill>
              </a:rPr>
              <a:t> запятую. 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Мне хотелось застать медведя за едой или за рыбной ловлей на берегу реки.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Берёзовые рощи и аллеи вызывают чувство радости и умиротворённости.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Рябина прекрасна и по весне и осенью.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Ни на воде ни на земле ни в воздухе настоящий турист не чувствует растерянности.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В его коллекции было много ножей и кинжалов  пистолетов и ружей.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32040" y="5301208"/>
            <a:ext cx="2232248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rgbClr val="003300"/>
                </a:solidFill>
              </a:rPr>
              <a:t>35</a:t>
            </a:r>
          </a:p>
        </p:txBody>
      </p:sp>
    </p:spTree>
    <p:extLst>
      <p:ext uri="{BB962C8B-B14F-4D97-AF65-F5344CB8AC3E}">
        <p14:creationId xmlns:p14="http://schemas.microsoft.com/office/powerpoint/2010/main" val="357159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ндрей\Pictures\Мои рисунки\ЕГЭ, ГИА\image003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144016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335846"/>
            <a:ext cx="8784976" cy="614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>
                <a:solidFill>
                  <a:prstClr val="black"/>
                </a:solidFill>
              </a:rPr>
              <a:t>15-9. Расставьте  знаки  </a:t>
            </a:r>
            <a:r>
              <a:rPr lang="ru-RU" sz="2400" dirty="0">
                <a:solidFill>
                  <a:prstClr val="black"/>
                </a:solidFill>
              </a:rPr>
              <a:t>препинания.  Укажите    номера  предложений,  в  которых  нужно поставить </a:t>
            </a:r>
            <a:r>
              <a:rPr lang="ru-RU" sz="2400" b="1" dirty="0">
                <a:solidFill>
                  <a:prstClr val="black"/>
                </a:solidFill>
              </a:rPr>
              <a:t>ОДНУ</a:t>
            </a:r>
            <a:r>
              <a:rPr lang="ru-RU" sz="2400" dirty="0">
                <a:solidFill>
                  <a:prstClr val="black"/>
                </a:solidFill>
              </a:rPr>
              <a:t> запятую.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Полина любила находиться в кабинете мужа или в библиотеке.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Между тем разведчики </a:t>
            </a:r>
            <a:r>
              <a:rPr lang="ru-RU" sz="2400" dirty="0" err="1">
                <a:solidFill>
                  <a:prstClr val="black"/>
                </a:solidFill>
              </a:rPr>
              <a:t>Кизевича</a:t>
            </a:r>
            <a:r>
              <a:rPr lang="ru-RU" sz="2400" dirty="0">
                <a:solidFill>
                  <a:prstClr val="black"/>
                </a:solidFill>
              </a:rPr>
              <a:t> все не возвращались  и это тяжелым  камнем лежало на душе комбата. 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Человек должен соблюдать как юридические так и нравственные законы.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Океан и небо перемешались и понеслись над головой потоками воды.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В XII веке живописцы писали картины красками или тушью на шёлковых или бумажных свитках.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endParaRPr lang="ru-RU" sz="2400" dirty="0">
              <a:solidFill>
                <a:prstClr val="black"/>
              </a:solidFill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endParaRPr lang="ru-RU" sz="2400" dirty="0">
              <a:solidFill>
                <a:prstClr val="black"/>
              </a:solidFill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32040" y="5301208"/>
            <a:ext cx="2232248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rgbClr val="003300"/>
                </a:solidFill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282176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Андрей\Pictures\Мои рисунки\ЕГЭ, ГИА\image003.gif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144016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335846"/>
            <a:ext cx="8784976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>
                <a:solidFill>
                  <a:prstClr val="black"/>
                </a:solidFill>
              </a:rPr>
              <a:t>15-10. Расставьте  знаки  </a:t>
            </a:r>
            <a:r>
              <a:rPr lang="ru-RU" sz="2400" dirty="0">
                <a:solidFill>
                  <a:prstClr val="black"/>
                </a:solidFill>
              </a:rPr>
              <a:t>препинания.  Укажите    номера  предложений,  в  которых  нужно поставить </a:t>
            </a:r>
            <a:r>
              <a:rPr lang="ru-RU" sz="2400" b="1" dirty="0">
                <a:solidFill>
                  <a:prstClr val="black"/>
                </a:solidFill>
              </a:rPr>
              <a:t>ОДНУ</a:t>
            </a:r>
            <a:r>
              <a:rPr lang="ru-RU" sz="2400" dirty="0">
                <a:solidFill>
                  <a:prstClr val="black"/>
                </a:solidFill>
              </a:rPr>
              <a:t> запятую.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Гущин набирается смелости и задает вопрос тихим и робким голосом.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Недавно шел первый снег  и все в природе находилось под властью  этого молодого снега. 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Лесные ягоды лучше всего собирать  утром или вечером.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Французская революция не была результатом случайного стечения обстоятельств или действия агрессивных личностей.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r>
              <a:rPr lang="ru-RU" sz="2400" dirty="0">
                <a:solidFill>
                  <a:prstClr val="black"/>
                </a:solidFill>
              </a:rPr>
              <a:t>Тихо и синева повисла между еще зелеными деревьями. 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endParaRPr lang="ru-RU" sz="2400" dirty="0">
              <a:solidFill>
                <a:prstClr val="black"/>
              </a:solidFill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endParaRPr lang="ru-RU" sz="2400" dirty="0">
              <a:solidFill>
                <a:prstClr val="black"/>
              </a:solidFill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arenR"/>
            </a:pP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5746558"/>
            <a:ext cx="2232248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rgbClr val="003300"/>
                </a:solidFill>
              </a:rPr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64012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</a:rPr>
              <a:t>Что требуется от Вас при выполнении этого задания?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  <a:solidFill>
            <a:srgbClr val="FFFFFF"/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400" b="1" dirty="0"/>
              <a:t>     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/>
              <a:t>Помните: за выполнение задания 15 может быть выставлено от 0 до 2 баллов. </a:t>
            </a:r>
          </a:p>
          <a:p>
            <a:r>
              <a:rPr lang="ru-RU" sz="2800" dirty="0"/>
              <a:t>За  каждую  верно  указанную  цифру,  соответствующую  номеру  ответа,  экзаменуемый  получает  1  балл.  Если  верно  приведены  2  цифры,  экзаменуемый получает 2 балла. </a:t>
            </a:r>
            <a:r>
              <a:rPr lang="ru-RU" sz="2800" b="1" dirty="0"/>
              <a:t>Порядок записи цифр  в ответе не имеет  значения.</a:t>
            </a:r>
          </a:p>
          <a:p>
            <a:pPr>
              <a:spcAft>
                <a:spcPts val="0"/>
              </a:spcAft>
            </a:pPr>
            <a:r>
              <a:rPr lang="ru-RU" sz="2800" dirty="0">
                <a:ea typeface="Times New Roman"/>
              </a:rPr>
              <a:t>Задание объединяет в себе два задания  из </a:t>
            </a:r>
            <a:r>
              <a:rPr lang="ru-RU" sz="2800" dirty="0" err="1">
                <a:ea typeface="Times New Roman"/>
              </a:rPr>
              <a:t>КИМов</a:t>
            </a:r>
            <a:r>
              <a:rPr lang="ru-RU" sz="2800" dirty="0">
                <a:ea typeface="Times New Roman"/>
              </a:rPr>
              <a:t> прошлого года: на запятые в сложносочинённых предложениях  и в предложениях с однородными членами. В ответах может быть 2 примера с ССП,  или 2 примера с однородными членами, или 1 – ССП и 1 – с однородными  членами.</a:t>
            </a:r>
          </a:p>
          <a:p>
            <a:pPr marL="0" indent="0" algn="just"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22340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ru-RU" dirty="0"/>
              <a:t>             </a:t>
            </a:r>
          </a:p>
          <a:p>
            <a:pPr>
              <a:buNone/>
            </a:pPr>
            <a:endParaRPr lang="ru-RU" sz="4000" b="1" dirty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4000" b="1" dirty="0">
                <a:solidFill>
                  <a:srgbClr val="C00000"/>
                </a:solidFill>
              </a:rPr>
              <a:t>  </a:t>
            </a:r>
            <a:r>
              <a:rPr lang="ru-RU" sz="4400" b="1" dirty="0">
                <a:solidFill>
                  <a:srgbClr val="C00000"/>
                </a:solidFill>
              </a:rPr>
              <a:t>Спасибо за внимание!</a:t>
            </a:r>
          </a:p>
          <a:p>
            <a:pPr algn="ctr">
              <a:buNone/>
            </a:pPr>
            <a:endParaRPr lang="ru-RU" sz="4400" b="1" dirty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4400" b="1" dirty="0">
                <a:solidFill>
                  <a:srgbClr val="C00000"/>
                </a:solidFill>
              </a:rPr>
              <a:t>Успешной сдачи ЕГЭ - 2017</a:t>
            </a:r>
          </a:p>
          <a:p>
            <a:pPr>
              <a:buNone/>
            </a:pPr>
            <a:endParaRPr lang="ru-RU" sz="4000" b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4000" b="1" dirty="0">
                <a:solidFill>
                  <a:srgbClr val="C00000"/>
                </a:solidFill>
              </a:rPr>
              <a:t>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Повторим основные понятия</a:t>
            </a:r>
            <a:br>
              <a:rPr lang="ru-RU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Как следует из формулировки задания 15, необходимо помнить, как ставятся  знаки препинания в простом  осложнённом предложении (с однородными членами) и в сложносочинённом  предложении. Главное понятие, которое позволяет нам различать простые и сложные предложения, </a:t>
            </a:r>
            <a:r>
              <a:rPr lang="ru-RU" b="1" dirty="0">
                <a:solidFill>
                  <a:srgbClr val="FF0000"/>
                </a:solidFill>
              </a:rPr>
              <a:t>ГРАММАТИЧЕСКАЯ ОСНОВА.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Грамматическую основу  </a:t>
            </a:r>
            <a:r>
              <a:rPr lang="ru-RU" dirty="0"/>
              <a:t>составляют главные члены предложения, т. е. подлежащее и сказуемое в двусоставном предложении или один из главных членов  в односоставном предложении.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ЗНАКИ ПРЕПИНАНИЯ  в простом предложении, осложнённом ОДНОРОДНЫМИ ЧЛЕНАМИ.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/>
              <a:t>       Простое предложение</a:t>
            </a:r>
            <a:r>
              <a:rPr lang="ru-RU" dirty="0"/>
              <a:t> содержит </a:t>
            </a:r>
            <a:r>
              <a:rPr lang="ru-RU" b="1" dirty="0"/>
              <a:t>одну  грамматическую  основу. </a:t>
            </a:r>
            <a:r>
              <a:rPr lang="ru-RU" dirty="0"/>
              <a:t>Оно может быть осложнённым, в данном задании нас интересуют ЗНАКИ ПРЕПИНАНИЯ  в простом предложении, осложнённом ОДНОРОДНЫМИ ЧЛЕНАМИ.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460" y="0"/>
            <a:ext cx="8229600" cy="908720"/>
          </a:xfrm>
        </p:spPr>
        <p:txBody>
          <a:bodyPr>
            <a:normAutofit fontScale="90000"/>
          </a:bodyPr>
          <a:lstStyle/>
          <a:p>
            <a:pPr lvl="0" fontAlgn="t">
              <a:spcBef>
                <a:spcPct val="20000"/>
              </a:spcBef>
            </a:pPr>
            <a:r>
              <a:rPr lang="ru-RU" sz="32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ЗНАКИ ПРЕПИНАНИЯ  в простом предложении, осложнённом ОДНОРОДНЫМИ ЧЛЕНАМИ.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5776" y="1216996"/>
            <a:ext cx="6357392" cy="4525963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endParaRPr lang="ru-RU" dirty="0"/>
          </a:p>
          <a:p>
            <a:pPr marL="0" lvl="0" indent="0">
              <a:spcBef>
                <a:spcPts val="0"/>
              </a:spcBef>
              <a:buNone/>
              <a:defRPr/>
            </a:pPr>
            <a:endParaRPr lang="ru-RU" sz="1800" b="1" dirty="0">
              <a:solidFill>
                <a:prstClr val="black"/>
              </a:soli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-108520" y="2857495"/>
            <a:ext cx="350046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Однородные члены предложения                  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635896" y="1164725"/>
            <a:ext cx="5508104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1</a:t>
            </a:r>
            <a:r>
              <a:rPr lang="ru-RU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) отвечают на один и тот же вопрос</a:t>
            </a:r>
            <a:r>
              <a:rPr lang="ru-RU" sz="1600" b="1" dirty="0">
                <a:solidFill>
                  <a:prstClr val="black"/>
                </a:solidFill>
              </a:rPr>
              <a:t> </a:t>
            </a:r>
            <a:endParaRPr lang="ru-RU" b="1" dirty="0">
              <a:solidFill>
                <a:srgbClr val="1F497D"/>
              </a:solidFill>
            </a:endParaRPr>
          </a:p>
          <a:p>
            <a:pPr lvl="0">
              <a:defRPr/>
            </a:pPr>
            <a:endParaRPr lang="ru-RU" b="1" dirty="0">
              <a:solidFill>
                <a:prstClr val="black"/>
              </a:solidFill>
            </a:endParaRPr>
          </a:p>
          <a:p>
            <a:pPr lvl="0">
              <a:defRPr/>
            </a:pPr>
            <a:endParaRPr lang="ru-RU" b="1" dirty="0">
              <a:solidFill>
                <a:prstClr val="black"/>
              </a:solidFill>
            </a:endParaRPr>
          </a:p>
          <a:p>
            <a:pPr lvl="0">
              <a:defRPr/>
            </a:pPr>
            <a:endParaRPr lang="ru-RU" b="1" dirty="0">
              <a:solidFill>
                <a:prstClr val="black"/>
              </a:solidFill>
            </a:endParaRPr>
          </a:p>
          <a:p>
            <a:pPr lvl="0">
              <a:defRPr/>
            </a:pPr>
            <a:r>
              <a:rPr lang="ru-RU" b="1" dirty="0">
                <a:solidFill>
                  <a:prstClr val="black"/>
                </a:solidFill>
              </a:rPr>
              <a:t>  </a:t>
            </a:r>
          </a:p>
          <a:p>
            <a:pPr lvl="0"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defRPr/>
            </a:pPr>
            <a:r>
              <a:rPr lang="ru-RU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2)зависят от одного и того же слова </a:t>
            </a:r>
          </a:p>
          <a:p>
            <a:pPr lvl="0"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defRPr/>
            </a:pPr>
            <a:r>
              <a:rPr lang="ru-RU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3) произносятся с перечислительной</a:t>
            </a:r>
          </a:p>
          <a:p>
            <a:pPr lvl="0">
              <a:defRPr/>
            </a:pPr>
            <a:r>
              <a:rPr lang="ru-RU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  интонацией</a:t>
            </a:r>
            <a:endParaRPr lang="ru-RU" b="1" dirty="0">
              <a:solidFill>
                <a:prstClr val="black"/>
              </a:solidFill>
            </a:endParaRPr>
          </a:p>
          <a:p>
            <a:pPr lvl="0"/>
            <a:endParaRPr lang="ru-RU" b="1" dirty="0">
              <a:ln w="38100">
                <a:solidFill>
                  <a:srgbClr val="F79646">
                    <a:lumMod val="75000"/>
                  </a:srgbClr>
                </a:solidFill>
              </a:ln>
              <a:solidFill>
                <a:srgbClr val="1F497D">
                  <a:lumMod val="75000"/>
                </a:srgbClr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3059832" y="1628800"/>
            <a:ext cx="576064" cy="122869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3203848" y="333454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843808" y="3861048"/>
            <a:ext cx="864096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196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460" y="0"/>
            <a:ext cx="8229600" cy="908720"/>
          </a:xfrm>
        </p:spPr>
        <p:txBody>
          <a:bodyPr>
            <a:normAutofit fontScale="90000"/>
          </a:bodyPr>
          <a:lstStyle/>
          <a:p>
            <a:pPr lvl="0" fontAlgn="t">
              <a:spcBef>
                <a:spcPct val="20000"/>
              </a:spcBef>
            </a:pPr>
            <a:r>
              <a:rPr lang="ru-RU" sz="32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ЗНАКИ ПРЕПИНАНИЯ  в простом предложении, осложнённом ОДНОРОДНЫМИ ЧЛЕНАМИ.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5776" y="1216996"/>
            <a:ext cx="6357392" cy="4525963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endParaRPr lang="ru-RU" dirty="0"/>
          </a:p>
          <a:p>
            <a:pPr marL="0" lvl="0" indent="0">
              <a:spcBef>
                <a:spcPts val="0"/>
              </a:spcBef>
              <a:buNone/>
              <a:defRPr/>
            </a:pPr>
            <a:endParaRPr lang="ru-RU" sz="1800" b="1" dirty="0">
              <a:solidFill>
                <a:prstClr val="black"/>
              </a:soli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908720"/>
            <a:ext cx="8640960" cy="580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sym typeface="Wingdings 2"/>
              </a:rPr>
              <a:t></a:t>
            </a: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Помни! </a:t>
            </a: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</a:endParaRP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</a:t>
            </a: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Во-первых</a:t>
            </a: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, 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однородные члены предложения 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НЕ ВСЕГДА являются одной и той же частью речи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 Самое главное, чтобы они отвечали 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на один и тот же вопрос и зависели от одного слова!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</a:t>
            </a: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Во-вторых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,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однородными могут быть 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ЛЮБЫЕ ЧЛЕНЫ 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предложения: и подлежащее, и сказуемое, и определение, и дополнение, и обстоятельство.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 Обозначим однородный член знаком 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Ο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456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80461"/>
            <a:ext cx="9145016" cy="908720"/>
          </a:xfrm>
        </p:spPr>
        <p:txBody>
          <a:bodyPr>
            <a:normAutofit fontScale="90000"/>
          </a:bodyPr>
          <a:lstStyle/>
          <a:p>
            <a:pPr lvl="0" fontAlgn="t">
              <a:spcBef>
                <a:spcPct val="20000"/>
              </a:spcBef>
            </a:pPr>
            <a:br>
              <a:rPr lang="ru-RU" sz="32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ru-RU" sz="27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Правило. Однородные члены предложения могут  использоваться</a:t>
            </a:r>
            <a:br>
              <a:rPr lang="ru-RU" sz="27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ru-RU" sz="3200" b="1" dirty="0">
              <a:ln w="18000">
                <a:solidFill>
                  <a:srgbClr val="C000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5776" y="1216996"/>
            <a:ext cx="6357392" cy="4525963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endParaRPr lang="ru-RU" dirty="0"/>
          </a:p>
          <a:p>
            <a:pPr marL="0" lvl="0" indent="0">
              <a:spcBef>
                <a:spcPts val="0"/>
              </a:spcBef>
              <a:buNone/>
              <a:defRPr/>
            </a:pPr>
            <a:endParaRPr lang="ru-RU" sz="1800" b="1" dirty="0">
              <a:solidFill>
                <a:prstClr val="black"/>
              </a:soli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428838"/>
              </p:ext>
            </p:extLst>
          </p:nvPr>
        </p:nvGraphicFramePr>
        <p:xfrm>
          <a:off x="117009" y="875854"/>
          <a:ext cx="8991495" cy="5437936"/>
        </p:xfrm>
        <a:graphic>
          <a:graphicData uri="http://schemas.openxmlformats.org/drawingml/2006/table">
            <a:tbl>
              <a:tblPr firstRow="1" bandRow="1"/>
              <a:tblGrid>
                <a:gridCol w="1142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32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0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48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14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без союзов</a:t>
                      </a:r>
                      <a:endParaRPr lang="ru-RU" sz="1400" dirty="0">
                        <a:ln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 одиночными союзами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 повторяющимися союзами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 двойными союзами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27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Ο,Ο,Ο</a:t>
                      </a:r>
                    </a:p>
                    <a:p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 саду расцвели </a:t>
                      </a:r>
                      <a:r>
                        <a:rPr lang="ru-RU" sz="1600" i="1" u="sng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розы</a:t>
                      </a:r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600" i="1" u="sng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лилии</a:t>
                      </a:r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600" i="1" u="sng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ромашки</a:t>
                      </a:r>
                      <a:endParaRPr lang="ru-RU" sz="1600" dirty="0">
                        <a:ln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lvl="0"/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соединительными союзами и, да(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=и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или</a:t>
                      </a:r>
                      <a:endParaRPr lang="ru-RU" sz="1600" dirty="0"/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Ο и Ο</a:t>
                      </a:r>
                      <a:endParaRPr lang="ru-RU" sz="1600" dirty="0"/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Ο или Ο</a:t>
                      </a:r>
                      <a:endParaRPr lang="ru-RU" sz="1600" dirty="0"/>
                    </a:p>
                    <a:p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Вдруг налетела буря с </a:t>
                      </a:r>
                      <a:r>
                        <a:rPr lang="ru-RU" sz="1600" i="1" u="wavy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крупным</a:t>
                      </a:r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1600" i="1" u="wavy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частым</a:t>
                      </a:r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градом.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Ο, Ο и Ο</a:t>
                      </a:r>
                      <a:endParaRPr lang="ru-RU" sz="1600" dirty="0"/>
                    </a:p>
                    <a:p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Осеннею </a:t>
                      </a:r>
                      <a:r>
                        <a:rPr lang="ru-RU" sz="1600" i="1" u="dash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свежестью</a:t>
                      </a:r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600" i="1" u="dash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листвой</a:t>
                      </a:r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1600" i="1" u="dash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плодами</a:t>
                      </a:r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благоухает сад.</a:t>
                      </a:r>
                      <a:endParaRPr lang="ru-RU" sz="16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  <a:p>
                      <a:pPr lvl="0"/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союзами 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противительными  а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но, да(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=но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зато, однако</a:t>
                      </a:r>
                      <a:endParaRPr lang="ru-RU" sz="1600" dirty="0"/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Ο, а Ο</a:t>
                      </a:r>
                      <a:endParaRPr lang="ru-RU" sz="1600" dirty="0"/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Ο, зато Ο</a:t>
                      </a:r>
                      <a:endParaRPr lang="ru-RU" sz="1600" dirty="0"/>
                    </a:p>
                    <a:p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Не железным </a:t>
                      </a:r>
                      <a:r>
                        <a:rPr lang="ru-RU" sz="1600" i="1" u="dash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ключом</a:t>
                      </a:r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открывается сердце, А </a:t>
                      </a:r>
                      <a:r>
                        <a:rPr lang="ru-RU" sz="1600" i="1" u="dash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добротой</a:t>
                      </a:r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600" dirty="0">
                        <a:ln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или…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или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либо…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либо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и…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то…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то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то…не то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ни…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ни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 и Ο, 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Ο, 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Ο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или Ο, 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или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Ο, 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или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Ο</a:t>
                      </a:r>
                    </a:p>
                    <a:p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Мне чудятся ТО шумные </a:t>
                      </a:r>
                      <a:r>
                        <a:rPr lang="ru-RU" sz="1600" i="1" u="dash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пиры</a:t>
                      </a:r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ТО ратный </a:t>
                      </a:r>
                      <a:r>
                        <a:rPr lang="ru-RU" sz="1600" i="1" u="dash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стан</a:t>
                      </a:r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ТО </a:t>
                      </a:r>
                      <a:r>
                        <a:rPr lang="ru-RU" sz="1600" i="1" u="dash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схватки</a:t>
                      </a:r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боевые.</a:t>
                      </a:r>
                      <a:endParaRPr lang="ru-RU" sz="1600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 Ο, и Ο, 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Ο</a:t>
                      </a:r>
                    </a:p>
                    <a:p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Ты меня </a:t>
                      </a:r>
                      <a:r>
                        <a:rPr lang="ru-RU" sz="1600" i="1" u="dbl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не слышишь</a:t>
                      </a:r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ИЛИ </a:t>
                      </a:r>
                      <a:r>
                        <a:rPr lang="ru-RU" sz="1600" i="1" u="dbl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не понимаешь</a:t>
                      </a:r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ИЛИ просто </a:t>
                      </a:r>
                      <a:r>
                        <a:rPr lang="ru-RU" sz="1600" i="1" u="dbl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игнорируешь</a:t>
                      </a:r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600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  Ο и Ο, Ο </a:t>
                      </a:r>
                      <a:r>
                        <a:rPr lang="ru-RU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Ο</a:t>
                      </a:r>
                    </a:p>
                    <a:p>
                      <a:r>
                        <a:rPr lang="ru-RU" sz="1600" i="1" u="sng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Метели</a:t>
                      </a:r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1600" i="1" u="sng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вьюга</a:t>
                      </a:r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600" i="1" u="sng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стужа</a:t>
                      </a:r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1600" i="1" u="sng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темнота</a:t>
                      </a:r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не помешали полярникам высадиться на льдины.</a:t>
                      </a:r>
                      <a:endParaRPr lang="ru-RU" sz="1600" dirty="0">
                        <a:ln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только… но и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как…так и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если не…то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столько сколько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хотя и…но</a:t>
                      </a:r>
                    </a:p>
                    <a:p>
                      <a:r>
                        <a:rPr lang="ru-R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Запятая ставится перед второй часть союза!</a:t>
                      </a:r>
                    </a:p>
                    <a:p>
                      <a:r>
                        <a:rPr lang="ru-RU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не только Ο, но и Ο</a:t>
                      </a:r>
                    </a:p>
                    <a:p>
                      <a:r>
                        <a:rPr lang="ru-RU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как Ο, так и Ο </a:t>
                      </a:r>
                    </a:p>
                    <a:p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Эти нормы под силу вспомнить КАК </a:t>
                      </a:r>
                      <a:r>
                        <a:rPr lang="ru-RU" sz="1600" i="1" u="dash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мастерам</a:t>
                      </a:r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спорта, ТАК И </a:t>
                      </a:r>
                      <a:r>
                        <a:rPr lang="ru-RU" sz="1600" i="1" u="dash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новичкам</a:t>
                      </a:r>
                      <a:r>
                        <a:rPr lang="ru-RU" sz="1600" i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1600" dirty="0">
                        <a:ln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flipH="1">
            <a:off x="1475656" y="548680"/>
            <a:ext cx="302433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3131840" y="548680"/>
            <a:ext cx="136815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499992" y="548680"/>
            <a:ext cx="352839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499992" y="548680"/>
            <a:ext cx="64807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069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460" y="0"/>
            <a:ext cx="8229600" cy="908720"/>
          </a:xfrm>
        </p:spPr>
        <p:txBody>
          <a:bodyPr>
            <a:normAutofit fontScale="90000"/>
          </a:bodyPr>
          <a:lstStyle/>
          <a:p>
            <a:pPr lvl="0" fontAlgn="t">
              <a:spcBef>
                <a:spcPct val="20000"/>
              </a:spcBef>
            </a:pPr>
            <a:r>
              <a:rPr lang="ru-RU" sz="3200" b="1" dirty="0">
                <a:ln w="180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ЗНАКИ ПРЕПИНАНИЯ  в простом предложении, осложнённом ОДНОРОДНЫМИ ЧЛЕНАМИ.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5776" y="1216996"/>
            <a:ext cx="6357392" cy="4525963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endParaRPr lang="ru-RU" dirty="0"/>
          </a:p>
          <a:p>
            <a:pPr marL="0" lvl="0" indent="0">
              <a:spcBef>
                <a:spcPts val="0"/>
              </a:spcBef>
              <a:buNone/>
              <a:defRPr/>
            </a:pPr>
            <a:endParaRPr lang="ru-RU" sz="1800" b="1" dirty="0">
              <a:solidFill>
                <a:prstClr val="black"/>
              </a:soli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lvl="0">
              <a:buNone/>
              <a:defRPr/>
            </a:pPr>
            <a:endParaRPr lang="ru-RU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4F81BD">
                      <a:tint val="40000"/>
                      <a:satMod val="250000"/>
                    </a:srgbClr>
                  </a:gs>
                  <a:gs pos="9000">
                    <a:srgbClr val="4F81BD">
                      <a:tint val="52000"/>
                      <a:satMod val="300000"/>
                    </a:srgbClr>
                  </a:gs>
                  <a:gs pos="50000">
                    <a:srgbClr val="4F81BD">
                      <a:shade val="20000"/>
                      <a:satMod val="300000"/>
                    </a:srgbClr>
                  </a:gs>
                  <a:gs pos="79000">
                    <a:srgbClr val="4F81BD">
                      <a:tint val="52000"/>
                      <a:satMod val="300000"/>
                    </a:srgbClr>
                  </a:gs>
                  <a:gs pos="100000">
                    <a:srgbClr val="4F81BD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4260" y="926772"/>
            <a:ext cx="88382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b="1" dirty="0">
                <a:solidFill>
                  <a:srgbClr val="FF0000"/>
                </a:solidFill>
                <a:sym typeface="Wingdings"/>
              </a:rPr>
              <a:t></a:t>
            </a:r>
            <a:r>
              <a:rPr lang="ru-RU" b="1" dirty="0">
                <a:solidFill>
                  <a:srgbClr val="FF0000"/>
                </a:solidFill>
              </a:rPr>
              <a:t>Ловушка №1!</a:t>
            </a:r>
            <a:endParaRPr lang="ru-RU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/>
              <a:t>     В предложении может быть несколько рядов однородных членов, поэтому различай конструкции с однородными членами предложения, соединенными повторяющимися союзами, и  конструкции с несколькими рядами однородных членов, которые внутри ряда соединены одиночным союзом.</a:t>
            </a:r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rcRect l="21785" t="42857" r="24326" b="48470"/>
          <a:stretch>
            <a:fillRect/>
          </a:stretch>
        </p:blipFill>
        <p:spPr bwMode="auto">
          <a:xfrm>
            <a:off x="683568" y="2366973"/>
            <a:ext cx="721523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71842" y="2996952"/>
            <a:ext cx="90721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(Это предложение с тремя рядами однородных членов:  двумя однородными подлежащими, двумя однородными сказуемыми и двумя однородными обстоятельствами):</a:t>
            </a:r>
          </a:p>
        </p:txBody>
      </p:sp>
      <p:pic>
        <p:nvPicPr>
          <p:cNvPr id="8" name="Рисунок 7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39925" t="45575" r="23015" b="29646"/>
          <a:stretch>
            <a:fillRect/>
          </a:stretch>
        </p:blipFill>
        <p:spPr bwMode="auto">
          <a:xfrm>
            <a:off x="341701" y="3953684"/>
            <a:ext cx="8532438" cy="1851580"/>
          </a:xfrm>
          <a:prstGeom prst="rect">
            <a:avLst/>
          </a:prstGeom>
          <a:ln w="127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2123728" y="5805264"/>
            <a:ext cx="41072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</a:pPr>
            <a:r>
              <a:rPr lang="ru-RU" sz="2400" i="1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Запятые нигде не ставятся!</a:t>
            </a:r>
            <a:endParaRPr lang="ru-RU" sz="3600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1350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2582</Words>
  <Application>Microsoft Office PowerPoint</Application>
  <PresentationFormat>Экран (4:3)</PresentationFormat>
  <Paragraphs>343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40" baseType="lpstr">
      <vt:lpstr>Arial Unicode MS</vt:lpstr>
      <vt:lpstr>Arial</vt:lpstr>
      <vt:lpstr>Bodoni MT</vt:lpstr>
      <vt:lpstr>Calibri</vt:lpstr>
      <vt:lpstr>Georgia</vt:lpstr>
      <vt:lpstr>Times New Roman</vt:lpstr>
      <vt:lpstr>Trebuchet MS</vt:lpstr>
      <vt:lpstr>Wingdings</vt:lpstr>
      <vt:lpstr>Wingdings 2</vt:lpstr>
      <vt:lpstr>Тема Office</vt:lpstr>
      <vt:lpstr>ЕГЭ 2022 Задание 16</vt:lpstr>
      <vt:lpstr>Презентация PowerPoint</vt:lpstr>
      <vt:lpstr>Что требуется от Вас при выполнении этого задания?</vt:lpstr>
      <vt:lpstr>Повторим основные понятия </vt:lpstr>
      <vt:lpstr>ЗНАКИ ПРЕПИНАНИЯ  в простом предложении, осложнённом ОДНОРОДНЫМИ ЧЛЕНАМИ. </vt:lpstr>
      <vt:lpstr>ЗНАКИ ПРЕПИНАНИЯ  в простом предложении, осложнённом ОДНОРОДНЫМИ ЧЛЕНАМИ. </vt:lpstr>
      <vt:lpstr>ЗНАКИ ПРЕПИНАНИЯ  в простом предложении, осложнённом ОДНОРОДНЫМИ ЧЛЕНАМИ. </vt:lpstr>
      <vt:lpstr> Правило. Однородные члены предложения могут  использоваться </vt:lpstr>
      <vt:lpstr>ЗНАКИ ПРЕПИНАНИЯ  в простом предложении, осложнённом ОДНОРОДНЫМИ ЧЛЕНАМИ. </vt:lpstr>
      <vt:lpstr>ЗНАКИ ПРЕПИНАНИЯ  в простом предложении, осложнённом ОДНОРОДНЫМИ ЧЛЕНАМИ. </vt:lpstr>
      <vt:lpstr>Постановка запятой в простом предложении с однородными членами</vt:lpstr>
      <vt:lpstr>Постановка запятой в простом предложении с однородными членами</vt:lpstr>
      <vt:lpstr>Постановка запятой в простом предложении с однородными членами</vt:lpstr>
      <vt:lpstr>Постановка запятой в простом предложении с однородными членами</vt:lpstr>
      <vt:lpstr>Постановка запятой в простом предложении с однородными членами</vt:lpstr>
      <vt:lpstr>ЗНАКИ ПРЕПИНАНИЯ в сложносочинённом предложении</vt:lpstr>
      <vt:lpstr>ЗНАКИ ПРЕПИНАНИЯ в сложносочинённом предложении</vt:lpstr>
      <vt:lpstr>ЗНАКИ ПРЕПИНАНИЯ в сложносочинённом предложении</vt:lpstr>
      <vt:lpstr>Разберём задание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Ал_СШ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ЕГЭ 2017 Задание 1 </dc:title>
  <dc:creator>Учитель</dc:creator>
  <cp:lastModifiedBy>Пользователь</cp:lastModifiedBy>
  <cp:revision>12</cp:revision>
  <dcterms:created xsi:type="dcterms:W3CDTF">2017-02-04T08:31:29Z</dcterms:created>
  <dcterms:modified xsi:type="dcterms:W3CDTF">2022-09-28T12:38:14Z</dcterms:modified>
</cp:coreProperties>
</file>