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4035" r:id="rId2"/>
  </p:sldMasterIdLst>
  <p:notesMasterIdLst>
    <p:notesMasterId r:id="rId27"/>
  </p:notesMasterIdLst>
  <p:handoutMasterIdLst>
    <p:handoutMasterId r:id="rId28"/>
  </p:handoutMasterIdLst>
  <p:sldIdLst>
    <p:sldId id="407" r:id="rId3"/>
    <p:sldId id="431" r:id="rId4"/>
    <p:sldId id="392" r:id="rId5"/>
    <p:sldId id="487" r:id="rId6"/>
    <p:sldId id="502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80" r:id="rId16"/>
    <p:sldId id="426" r:id="rId17"/>
    <p:sldId id="427" r:id="rId18"/>
    <p:sldId id="428" r:id="rId19"/>
    <p:sldId id="429" r:id="rId20"/>
    <p:sldId id="497" r:id="rId21"/>
    <p:sldId id="496" r:id="rId22"/>
    <p:sldId id="498" r:id="rId23"/>
    <p:sldId id="499" r:id="rId24"/>
    <p:sldId id="500" r:id="rId25"/>
    <p:sldId id="501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F06BA"/>
    <a:srgbClr val="2D08C8"/>
    <a:srgbClr val="FF0000"/>
    <a:srgbClr val="A50021"/>
    <a:srgbClr val="800000"/>
    <a:srgbClr val="990000"/>
    <a:srgbClr val="B44A4A"/>
    <a:srgbClr val="C050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40" autoAdjust="0"/>
    <p:restoredTop sz="93501" autoAdjust="0"/>
  </p:normalViewPr>
  <p:slideViewPr>
    <p:cSldViewPr>
      <p:cViewPr varScale="1">
        <p:scale>
          <a:sx n="88" d="100"/>
          <a:sy n="88" d="100"/>
        </p:scale>
        <p:origin x="-1368" y="-77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8516424-A1A4-40A8-BA36-8DF2A41FFA34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FBFA919-EC47-49E5-8AFE-4129C6A8ECF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1608B5A-4619-4E25-A30B-C908EF43F45E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F9C6F6-B73E-4CB2-9DAC-002E4FD1980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D8417-4456-4C35-925D-97BDD0954FDB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7B555-3D96-4A0D-B8F6-8FA0C3A03CD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A7523-572D-46B5-8D39-951D0CD1E56B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6AFFF-6C2B-4A10-883E-79B15363890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7766D-8C39-47E8-A4AE-AEC7F4BBF3F6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647EB-4A76-42C3-AC93-9EB50FB5C10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CECA-BE32-4387-9E62-842E08547CE0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A7998-35DB-4A73-9DF1-043631C2F51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BC527-8422-46FC-8093-E8482F1151B2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C74D1-E1A5-4D85-A20C-FCB954E7331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6FF4C-F41D-480A-AF46-7954F6E58888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29B17-FF7B-4EA2-9535-935F9DECEE4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AFD4-021D-4B18-8342-738A03DD6976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DD0C5-CB69-4267-9E8B-553EF09481A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130C-EE45-456C-A50F-484144FBA060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E44FD-E933-47E0-A104-366BCC2FC54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38269-AE07-4550-89D7-FEC04F7B3BAB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6B6A6-53B4-4866-8DC5-03362D631CA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F3801-C276-4278-80F7-69A2A9030775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B8B38-3017-4BA3-A224-59DDBFC7934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FD7FF-D6CD-4C3F-98E1-860F2372E928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AAE76-9BEC-4BC8-829D-057B4C41153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CC7E9-4381-490F-A81B-C0E2B7434D10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8626E-196B-4455-BE6C-EB0F56E8C16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B3570-E43A-4663-A5E0-6BC0817624A0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C3502-BEC5-42EC-A33D-D079848993D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168CC-262B-4EA6-8D2E-5F121EE54B53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F0448-6F57-4D67-87A5-4846980AB9B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A01EF-DDAB-4AB0-B7E1-5545259FA5BC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985D6-B864-43C3-B764-1B114DBC0D5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3892-B490-41E6-ACFA-441F1AF40F4E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412C5-B1B9-4C0B-9790-AE47B889C18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047B-30D8-4AD0-8DBC-EE6F2ADBD079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AE6EB-017C-4235-82D4-DC7E61128EB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B99E-E82A-488E-8AEB-83A8BEB67C99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22A50-AD20-4C39-A0FE-93CFD07E7A5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1892D-7C95-40DA-9A10-BDC7925FCC48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E233C-BBC8-4B41-9807-0E47BCC2AA9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B580B-DCD4-4E6B-BC98-0016E7322FF3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AD8F5-BE3B-43B4-8655-AAC055381E2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B43FA-F118-41E3-B110-5061DBA66DD9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20507-E8EB-4D6F-BBCD-DDBFBD31417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62001-BEA5-435C-B104-E1C3E389BD2F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2B47F-9CCD-423C-ABD7-DBD0F59D1A3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EEE8E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C5132578-45A4-4366-8513-5BC6823E45CA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itchFamily="18" charset="0"/>
              </a:defRPr>
            </a:lvl1pPr>
          </a:lstStyle>
          <a:p>
            <a:fld id="{30C01D6E-24B1-404F-BD73-A33F34B888BC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  <p:sldLayoutId id="2147484415" r:id="rId8"/>
    <p:sldLayoutId id="2147484416" r:id="rId9"/>
    <p:sldLayoutId id="2147484417" r:id="rId10"/>
    <p:sldLayoutId id="2147484418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EEE8E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28BE9CC4-1907-4BD5-8C6D-070FD5EC0B0C}" type="datetimeFigureOut">
              <a:rPr lang="ru-RU"/>
              <a:pPr>
                <a:defRPr/>
              </a:pPr>
              <a:t>11.12.2019</a:t>
            </a:fld>
            <a:endParaRPr lang="ru-RU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Garamond" pitchFamily="18" charset="0"/>
              </a:defRPr>
            </a:lvl1pPr>
          </a:lstStyle>
          <a:p>
            <a:fld id="{86798E72-EA07-46FC-B7E5-7137BBC0889F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823913" y="1300163"/>
            <a:ext cx="7623175" cy="833437"/>
          </a:xfrm>
        </p:spPr>
        <p:txBody>
          <a:bodyPr/>
          <a:lstStyle/>
          <a:p>
            <a:r>
              <a:rPr lang="ru-RU" altLang="ru-RU" b="1" smtClean="0">
                <a:solidFill>
                  <a:srgbClr val="C00000"/>
                </a:solidFill>
                <a:latin typeface="Arial" pitchFamily="34" charset="0"/>
              </a:rPr>
              <a:t>ЕГЭ - 2019</a:t>
            </a:r>
            <a:br>
              <a:rPr lang="ru-RU" altLang="ru-RU" b="1" smtClean="0">
                <a:solidFill>
                  <a:srgbClr val="C00000"/>
                </a:solidFill>
                <a:latin typeface="Arial" pitchFamily="34" charset="0"/>
              </a:rPr>
            </a:br>
            <a:endParaRPr lang="ru-RU" altLang="ru-RU" smtClean="0"/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2428875"/>
            <a:ext cx="7620000" cy="3232150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b="1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Подготовка к выполнению части 2 (сочинение) ЕГЭ по русскому языку</a:t>
            </a:r>
            <a:endParaRPr lang="ru-RU" altLang="ru-RU" sz="1600" b="1" smtClean="0">
              <a:solidFill>
                <a:srgbClr val="800000"/>
              </a:solidFill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altLang="ru-RU" sz="1600" b="1" smtClean="0">
              <a:solidFill>
                <a:srgbClr val="80000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altLang="ru-RU" sz="2400" b="1" smtClean="0">
                <a:solidFill>
                  <a:schemeClr val="bg2"/>
                </a:solidFill>
                <a:ea typeface="Calibri" pitchFamily="34" charset="0"/>
                <a:cs typeface="Times New Roman" pitchFamily="18" charset="0"/>
              </a:rPr>
              <a:t>Цель задания: проверить компетенции в области информационной обработки текста.</a:t>
            </a:r>
            <a:endParaRPr lang="ru-RU" altLang="ru-RU" sz="2400" smtClean="0">
              <a:solidFill>
                <a:schemeClr val="bg2"/>
              </a:solidFill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altLang="ru-RU" smtClean="0">
              <a:ea typeface="Calibri" pitchFamily="34" charset="0"/>
              <a:cs typeface="Times New Roman" pitchFamily="18" charset="0"/>
            </a:endParaRPr>
          </a:p>
          <a:p>
            <a:endParaRPr lang="ru-RU" altLang="ru-RU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Комментарий. Первый пример иллюстрация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Публицистический текст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0" y="2174875"/>
            <a:ext cx="4497388" cy="3951288"/>
          </a:xfrm>
        </p:spPr>
        <p:txBody>
          <a:bodyPr/>
          <a:lstStyle/>
          <a:p>
            <a:r>
              <a:rPr lang="ru-RU" dirty="0" smtClean="0"/>
              <a:t>Не зря автор вспоминает</a:t>
            </a:r>
          </a:p>
          <a:p>
            <a:r>
              <a:rPr lang="ru-RU" dirty="0" smtClean="0"/>
              <a:t>Автор согласен с позицией (кого)</a:t>
            </a:r>
          </a:p>
          <a:p>
            <a:r>
              <a:rPr lang="ru-RU" dirty="0" smtClean="0"/>
              <a:t>Автор возражает (кому?)</a:t>
            </a:r>
          </a:p>
          <a:p>
            <a:r>
              <a:rPr lang="ru-RU" dirty="0" smtClean="0"/>
              <a:t>Не случайно автор приводит пример….</a:t>
            </a:r>
          </a:p>
          <a:p>
            <a:r>
              <a:rPr lang="ru-RU" dirty="0" smtClean="0"/>
              <a:t>Автор обращается к собственному опыту и вспоминает…..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Художественный текст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357687" y="2174875"/>
            <a:ext cx="4786314" cy="3951288"/>
          </a:xfrm>
        </p:spPr>
        <p:txBody>
          <a:bodyPr/>
          <a:lstStyle/>
          <a:p>
            <a:r>
              <a:rPr lang="ru-RU" dirty="0" smtClean="0"/>
              <a:t>Не зря герой говорит: «цитата»</a:t>
            </a:r>
          </a:p>
          <a:p>
            <a:r>
              <a:rPr lang="ru-RU" dirty="0" smtClean="0"/>
              <a:t>Особого внимания заслуживает выбор героя (какой?).....</a:t>
            </a:r>
          </a:p>
          <a:p>
            <a:r>
              <a:rPr lang="ru-RU" dirty="0" smtClean="0"/>
              <a:t>Писатель симпатизирует герою, который……. </a:t>
            </a:r>
          </a:p>
          <a:p>
            <a:r>
              <a:rPr lang="ru-RU" dirty="0" smtClean="0"/>
              <a:t>Стоит обратить внимание на поступок героя (какой?)…..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dirty="0" smtClean="0"/>
              <a:t>1 пример- </a:t>
            </a:r>
            <a:r>
              <a:rPr lang="ru-RU" dirty="0" err="1" smtClean="0"/>
              <a:t>илюстрация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1000109"/>
            <a:ext cx="4040188" cy="571504"/>
          </a:xfrm>
        </p:spPr>
        <p:txBody>
          <a:bodyPr/>
          <a:lstStyle/>
          <a:p>
            <a:r>
              <a:rPr lang="ru-RU" dirty="0" smtClean="0"/>
              <a:t>Публицистический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0" y="1571612"/>
            <a:ext cx="4497388" cy="4554551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зря автор вспоминает эпоху непоколебимых дворян, для которых честь играла ключевую роль и за сохранение которой они готовы были пожертвовать собственной жизнью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5025" y="1000109"/>
            <a:ext cx="4041775" cy="571504"/>
          </a:xfrm>
        </p:spPr>
        <p:txBody>
          <a:bodyPr/>
          <a:lstStyle/>
          <a:p>
            <a:r>
              <a:rPr lang="ru-RU" dirty="0" smtClean="0"/>
              <a:t>Художественный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645025" y="1571612"/>
            <a:ext cx="4498975" cy="4554551"/>
          </a:xfrm>
        </p:spPr>
        <p:txBody>
          <a:bodyPr/>
          <a:lstStyle/>
          <a:p>
            <a:pPr lvl="1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Писатель симпатизирует герою, который не побоялся предстать перед обществом в плохом свете, но при этом пронес сквозь череду сменяемых событий честь и достоинство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dirty="0" smtClean="0"/>
              <a:t>Пояснение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28671"/>
            <a:ext cx="4040188" cy="500066"/>
          </a:xfrm>
        </p:spPr>
        <p:txBody>
          <a:bodyPr/>
          <a:lstStyle/>
          <a:p>
            <a:r>
              <a:rPr lang="ru-RU" dirty="0" smtClean="0"/>
              <a:t>Публицистический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44" y="1428736"/>
            <a:ext cx="4354544" cy="4697427"/>
          </a:xfrm>
        </p:spPr>
        <p:txBody>
          <a:bodyPr/>
          <a:lstStyle/>
          <a:p>
            <a:r>
              <a:rPr lang="ru-RU" dirty="0" smtClean="0"/>
              <a:t>Писатель утверждает что..</a:t>
            </a:r>
          </a:p>
          <a:p>
            <a:r>
              <a:rPr lang="ru-RU" dirty="0" smtClean="0"/>
              <a:t>На мой взгляд, этим примером автор хотел показать читателю, что….</a:t>
            </a:r>
          </a:p>
          <a:p>
            <a:r>
              <a:rPr lang="ru-RU" dirty="0" smtClean="0"/>
              <a:t>Смысл этого высказывания заключается в……</a:t>
            </a:r>
          </a:p>
          <a:p>
            <a:r>
              <a:rPr lang="ru-RU" dirty="0" smtClean="0"/>
              <a:t>Безусловно, вышеприведенный слова доказывают, что…..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857233"/>
            <a:ext cx="4041775" cy="571504"/>
          </a:xfrm>
        </p:spPr>
        <p:txBody>
          <a:bodyPr/>
          <a:lstStyle/>
          <a:p>
            <a:r>
              <a:rPr lang="ru-RU" dirty="0" smtClean="0"/>
              <a:t>Художественный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500174"/>
            <a:ext cx="4572000" cy="4625989"/>
          </a:xfrm>
        </p:spPr>
        <p:txBody>
          <a:bodyPr/>
          <a:lstStyle/>
          <a:p>
            <a:r>
              <a:rPr lang="ru-RU" dirty="0" smtClean="0"/>
              <a:t>На мой взгляд, герой поступает так, потому что...</a:t>
            </a:r>
          </a:p>
          <a:p>
            <a:r>
              <a:rPr lang="ru-RU" dirty="0" smtClean="0"/>
              <a:t>Действия героя дают понять, что….</a:t>
            </a:r>
          </a:p>
          <a:p>
            <a:r>
              <a:rPr lang="ru-RU" dirty="0" smtClean="0"/>
              <a:t>Автор не случайно обращает внимание на….</a:t>
            </a:r>
          </a:p>
          <a:p>
            <a:r>
              <a:rPr lang="ru-RU" dirty="0" smtClean="0"/>
              <a:t>Вышеуказанные события говорят нам о том, что</a:t>
            </a:r>
          </a:p>
          <a:p>
            <a:r>
              <a:rPr lang="ru-RU" dirty="0" smtClean="0"/>
              <a:t>Слова(мысли) героя позволяют понять…..</a:t>
            </a:r>
          </a:p>
          <a:p>
            <a:r>
              <a:rPr lang="ru-RU" dirty="0" smtClean="0"/>
              <a:t>Эти события автор описывает, чтобы…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85795"/>
            <a:ext cx="4040188" cy="500066"/>
          </a:xfrm>
        </p:spPr>
        <p:txBody>
          <a:bodyPr/>
          <a:lstStyle/>
          <a:p>
            <a:r>
              <a:rPr lang="ru-RU" dirty="0" smtClean="0"/>
              <a:t>	</a:t>
            </a:r>
          </a:p>
          <a:p>
            <a:r>
              <a:rPr lang="ru-RU" dirty="0" smtClean="0"/>
              <a:t>Публицистический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285860"/>
            <a:ext cx="4497388" cy="4840303"/>
          </a:xfrm>
        </p:spPr>
        <p:txBody>
          <a:bodyPr/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Безусловно, писатель утверждает, что честь и достоинство не должны сокрушаться перед страхом и трусостью. Задача каждого из нас вопреки всему оставаться честным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85795"/>
            <a:ext cx="4041775" cy="428628"/>
          </a:xfrm>
        </p:spPr>
        <p:txBody>
          <a:bodyPr/>
          <a:lstStyle/>
          <a:p>
            <a:r>
              <a:rPr lang="ru-RU" dirty="0" smtClean="0"/>
              <a:t>Художественный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285860"/>
            <a:ext cx="4498975" cy="4840303"/>
          </a:xfrm>
        </p:spPr>
        <p:txBody>
          <a:bodyPr/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Действия героя дают понять, что даже перед страхом общественного позора, можно и нужно найти в себе силы оставаться честным человеком.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7488" y="260350"/>
            <a:ext cx="3629025" cy="792163"/>
          </a:xfrm>
          <a:prstGeom prst="wedgeRectCallout">
            <a:avLst/>
          </a:prstGeom>
          <a:solidFill>
            <a:srgbClr val="FFFFFF"/>
          </a:solidFill>
          <a:ln w="3810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Что делает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229600" cy="3671888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round/>
          </a:ln>
        </p:spPr>
        <p:txBody>
          <a:bodyPr/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рассуждает, повествует, описывает, анализирует, рассматривает, подчёркивает, выделяет, приводит пример, цитирует, опирается на мнение, сопоставляет, противопоставляет, убеждает,  полемизирует, приглашает к диалогу, доказывает, создаёт образ и т.п.  </a:t>
            </a:r>
          </a:p>
          <a:p>
            <a:pPr marL="0" indent="0" algn="just" eaLnBrk="1" hangingPunct="1">
              <a:buFont typeface="Arial" pitchFamily="34" charset="0"/>
              <a:buNone/>
            </a:pPr>
            <a:endParaRPr lang="ru-RU" alt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altLang="ru-RU" sz="2400" b="1" i="1" smtClean="0">
                <a:latin typeface="Times New Roman" pitchFamily="18" charset="0"/>
                <a:cs typeface="Times New Roman" pitchFamily="18" charset="0"/>
              </a:rPr>
              <a:t>Комментарий не является анализом средств выразительности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pitchFamily="34" charset="0"/>
              <a:buNone/>
            </a:pPr>
            <a:endParaRPr lang="ru-RU" altLang="ru-RU" smtClean="0"/>
          </a:p>
        </p:txBody>
      </p:sp>
      <p:sp>
        <p:nvSpPr>
          <p:cNvPr id="6" name="Ромб 5"/>
          <p:cNvSpPr/>
          <p:nvPr/>
        </p:nvSpPr>
        <p:spPr>
          <a:xfrm>
            <a:off x="755650" y="4868863"/>
            <a:ext cx="7488238" cy="1728787"/>
          </a:xfrm>
          <a:prstGeom prst="diamond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делает, как это соотносится с выделенной в тексте проблемой?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195" grpId="0" build="p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60375" y="422275"/>
            <a:ext cx="8229600" cy="703263"/>
          </a:xfrm>
        </p:spPr>
        <p:txBody>
          <a:bodyPr/>
          <a:lstStyle/>
          <a:p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Смысловая связь </a:t>
            </a:r>
            <a:endParaRPr lang="ru-RU" alt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460375" y="1125538"/>
            <a:ext cx="8229600" cy="5040312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ru-RU" altLang="ru-RU" sz="240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981074"/>
          <a:ext cx="9144000" cy="5068048"/>
        </p:xfrm>
        <a:graphic>
          <a:graphicData uri="http://schemas.openxmlformats.org/drawingml/2006/table">
            <a:tbl>
              <a:tblPr/>
              <a:tblGrid>
                <a:gridCol w="2155801"/>
                <a:gridCol w="6988199"/>
              </a:tblGrid>
              <a:tr h="2019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Сравнивая эти примеры, становится ясно, что..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сравнивать вышеприведенные примеры, можно с уверенностью сказать, что….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Сравнивая примеры этих героев, можно заметить, что….</a:t>
                      </a:r>
                    </a:p>
                  </a:txBody>
                  <a:tcPr marL="91436" marR="91436"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противопоставление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отличие от (ПРИМЕР1), (Герой/ситуация второго примера) говорит нам о том, что… (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важности – предложный падеж)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Этим автор хочет сказать, что…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Противопоставляя вышеуказанные примеры, можно заметить, что…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Противопоставление примеров приводит к пониманию позиции автора: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(КАКОЙ?)</a:t>
                      </a:r>
                    </a:p>
                  </a:txBody>
                  <a:tcPr marL="91436" marR="91436"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60375" y="415925"/>
            <a:ext cx="8229600" cy="703263"/>
          </a:xfrm>
        </p:spPr>
        <p:txBody>
          <a:bodyPr/>
          <a:lstStyle/>
          <a:p>
            <a:r>
              <a:rPr lang="ru-RU" altLang="ru-RU" sz="3200" b="1" smtClean="0">
                <a:latin typeface="Arial" pitchFamily="34" charset="0"/>
              </a:rPr>
              <a:t>Смысловая связь </a:t>
            </a:r>
            <a:endParaRPr lang="ru-RU" altLang="ru-RU" sz="3200" smtClean="0"/>
          </a:p>
        </p:txBody>
      </p:sp>
      <p:sp>
        <p:nvSpPr>
          <p:cNvPr id="33795" name="Объект 2"/>
          <p:cNvSpPr>
            <a:spLocks noGrp="1"/>
          </p:cNvSpPr>
          <p:nvPr>
            <p:ph idx="1"/>
          </p:nvPr>
        </p:nvSpPr>
        <p:spPr>
          <a:xfrm>
            <a:off x="460375" y="1125538"/>
            <a:ext cx="8229600" cy="5040312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ru-RU" altLang="ru-RU" sz="240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836613"/>
          <a:ext cx="9144000" cy="5726112"/>
        </p:xfrm>
        <a:graphic>
          <a:graphicData uri="http://schemas.openxmlformats.org/drawingml/2006/table">
            <a:tbl>
              <a:tblPr/>
              <a:tblGrid>
                <a:gridCol w="3610500"/>
                <a:gridCol w="5533500"/>
              </a:tblGrid>
              <a:tr h="30175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события сложились таким образом? Автор говорит об этом далее…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Какова причина таких действий героев? Как говорит автор, (объяснение)…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стало причиной этих событий (поступков героев)? Об этом автор пишет далее.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85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следствие, вывод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Череда этих событий приводит автора к тому, что…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 череды рассуждений о вышеприведенных событий автор делает вывод, что….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рассуждение приводит автора к выводу о том, что…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484188" y="404813"/>
            <a:ext cx="8229600" cy="720725"/>
          </a:xfrm>
        </p:spPr>
        <p:txBody>
          <a:bodyPr/>
          <a:lstStyle/>
          <a:p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Смысловая связь </a:t>
            </a:r>
            <a:endParaRPr lang="ru-RU" alt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Объект 2"/>
          <p:cNvSpPr>
            <a:spLocks noGrp="1"/>
          </p:cNvSpPr>
          <p:nvPr>
            <p:ph idx="1"/>
          </p:nvPr>
        </p:nvSpPr>
        <p:spPr>
          <a:xfrm>
            <a:off x="460375" y="1125538"/>
            <a:ext cx="8229600" cy="5040312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ru-RU" altLang="ru-RU" sz="240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1125538"/>
          <a:ext cx="8232775" cy="6851620"/>
        </p:xfrm>
        <a:graphic>
          <a:graphicData uri="http://schemas.openxmlformats.org/drawingml/2006/table">
            <a:tbl>
              <a:tblPr/>
              <a:tblGrid>
                <a:gridCol w="3106688"/>
                <a:gridCol w="5126087"/>
              </a:tblGrid>
              <a:tr h="40179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уступка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Хотя все считают, что герой…,он думает по другому.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Хотя окружающие не поддерживают главного героя, он следует своему решению.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Несмотря на отсутствие поддержки в глазах других действующих лиц, главный герой продолжает идти к своей цели…..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68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60375" y="260350"/>
            <a:ext cx="8229600" cy="1152525"/>
          </a:xfrm>
        </p:spPr>
        <p:txBody>
          <a:bodyPr/>
          <a:lstStyle/>
          <a:p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Смысловая связь и её место в композиции сочинения  </a:t>
            </a:r>
            <a:endParaRPr lang="ru-RU" alt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900" y="1412875"/>
            <a:ext cx="8220075" cy="4751388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C00000"/>
                </a:solidFill>
              </a:rPr>
              <a:t>в начале комментария как своеобразный зачин</a:t>
            </a:r>
            <a:r>
              <a:rPr lang="ru-RU" sz="2400" dirty="0"/>
              <a:t>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300" i="1" dirty="0"/>
              <a:t>Размышляя над проблемой, автор сопоставляет поведение героя до и после события</a:t>
            </a:r>
            <a:r>
              <a:rPr lang="ru-RU" sz="2300" dirty="0"/>
              <a:t>; </a:t>
            </a:r>
          </a:p>
          <a:p>
            <a:pPr algn="just">
              <a:defRPr/>
            </a:pPr>
            <a:r>
              <a:rPr lang="ru-RU" sz="2400" dirty="0">
                <a:solidFill>
                  <a:srgbClr val="C00000"/>
                </a:solidFill>
              </a:rPr>
              <a:t>между примерами, при переходе от одного примера к другому</a:t>
            </a:r>
            <a:r>
              <a:rPr lang="ru-RU" sz="2400" dirty="0"/>
              <a:t>: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300" i="1" dirty="0"/>
              <a:t>Чтобы убедить в правильности такого мнения, автор противопоставляет ему абсолютно непродуманное и нелогичное мнение оппонента</a:t>
            </a:r>
            <a:r>
              <a:rPr lang="ru-RU" sz="2300" dirty="0"/>
              <a:t>; </a:t>
            </a:r>
          </a:p>
          <a:p>
            <a:pPr algn="just">
              <a:defRPr/>
            </a:pPr>
            <a:r>
              <a:rPr lang="ru-RU" sz="2400" dirty="0">
                <a:solidFill>
                  <a:srgbClr val="C00000"/>
                </a:solidFill>
              </a:rPr>
              <a:t>в конце комментария как его завершение, итог</a:t>
            </a:r>
            <a:r>
              <a:rPr lang="ru-RU" sz="2400" dirty="0"/>
              <a:t>: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300" i="1" dirty="0"/>
              <a:t>И обращение к личному опыту, и авторитетное свидетельство учёных, дополняя друг друга, позволяют автору убедительно отстоять свою точку зрения.</a:t>
            </a:r>
            <a:r>
              <a:rPr lang="ru-RU" sz="2300" dirty="0"/>
              <a:t> 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Второй пример – иллюстрация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468313" y="404813"/>
            <a:ext cx="7848600" cy="5976937"/>
          </a:xfrm>
        </p:spPr>
        <p:txBody>
          <a:bodyPr/>
          <a:lstStyle/>
          <a:p>
            <a:pPr marL="0" indent="0" algn="just">
              <a:buFont typeface="Arial" pitchFamily="34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ОВ!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В формулировке задания 27 выделено слово «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поставленных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»: 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altLang="ru-RU" sz="2400" u="sng" smtClean="0">
                <a:latin typeface="Times New Roman" pitchFamily="18" charset="0"/>
                <a:cs typeface="Times New Roman" pitchFamily="18" charset="0"/>
              </a:rPr>
              <a:t>И.П. Цыбулько «Методические рекомендации», 2016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: Это изменение должно ещё раз конкретизировать коммуникативную задачу, стоящую перед участником экзамена. Участники экзамена смешивают лексическое значение слов и поэтому неверно выполняют задание. Сложности вызывали слова 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ставить, затронуть, упомянуть. 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В толковом словаре русского языка С.И. Ожегова дано следующее толкование словам: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750" y="1517650"/>
            <a:ext cx="7704138" cy="138271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panose="020B0604020202020204" pitchFamily="34" charset="0"/>
              <a:buNone/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предлагать для решения, выполнения, обсуждения.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серьёзно задачу перед кем-нибудь. Ставить твёрдые сроки. Правильно ставить вопрос.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750" y="2947988"/>
            <a:ext cx="7704138" cy="100806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panose="020B0604020202020204" pitchFamily="34" charset="0"/>
              <a:buNone/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Затронуть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(перен.) излагая, обратить мимоходом внимание на что-нибудь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Затронуть старую тему.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750" y="4011613"/>
            <a:ext cx="7704138" cy="9969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panose="020B0604020202020204" pitchFamily="34" charset="0"/>
              <a:buNone/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Упомянут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назвать, коснуться кого- или чего-нибудь в речи.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Упомянуть имя друга. Упомянуть о вчерашнем случае.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9138" y="5022850"/>
            <a:ext cx="7200900" cy="172561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panose="020B0604020202020204" pitchFamily="34" charset="0"/>
              <a:buNone/>
              <a:defRPr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невыполнение главного условия задания приводило к снижению баллов по первым четырём критериям оценивания сочинения (минус 8 баллов за выполнение работы).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ru-RU" dirty="0" smtClean="0"/>
              <a:t>Позиция автора</a:t>
            </a:r>
            <a:br>
              <a:rPr lang="ru-RU" dirty="0" smtClean="0"/>
            </a:br>
            <a:r>
              <a:rPr lang="ru-RU" sz="2200" dirty="0" smtClean="0">
                <a:solidFill>
                  <a:schemeClr val="tx1"/>
                </a:solidFill>
              </a:rPr>
              <a:t>Позиция автора – это тот вывод, к которому приходит автор в ходе своих размышлений, сопоставления примеров и аргументов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Публицистический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2174874"/>
            <a:ext cx="4497388" cy="446883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Позиция автора вполне очевидна и полностью раскрывается в следующем предложении: «ЦИТАТА»..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(Автор) уверен: «ЦИТАТА»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 размышления (автора) заключается в том, что…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Художественный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98975" cy="4468835"/>
          </a:xfrm>
        </p:spPr>
        <p:txBody>
          <a:bodyPr/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После осмысления прочитанного текста становится ясно, что автор говорит «»ЦИТАТА»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выражая прямо свою позицию относительно поставленной проблемы, автор подводит читателя к мысли о том, что….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смотря на то, что автор прямо не выражает свою точку зрения, можно прийти к выводу, что….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428736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Несмотря на то, что автор прямо не выражает свою точку зрения, можно прийти к выводу, что (автор) считает честь и достоинство главными показателями человечности… </a:t>
            </a:r>
            <a:endParaRPr lang="ru-RU" sz="3200" dirty="0"/>
          </a:p>
        </p:txBody>
      </p:sp>
    </p:spTree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Отношение к позиции автора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02255"/>
          </a:xfrm>
        </p:spPr>
        <p:txBody>
          <a:bodyPr/>
          <a:lstStyle/>
          <a:p>
            <a:r>
              <a:rPr lang="ru-RU" dirty="0" smtClean="0"/>
              <a:t>Нельзя не согласиться с мнением автора. Действительно проблема…..является очень важной для современного общества.</a:t>
            </a:r>
          </a:p>
          <a:p>
            <a:r>
              <a:rPr lang="ru-RU" dirty="0" smtClean="0"/>
              <a:t>Я разделяю позицию автора о том, что…</a:t>
            </a:r>
          </a:p>
          <a:p>
            <a:r>
              <a:rPr lang="ru-RU" dirty="0" smtClean="0"/>
              <a:t>Суждение автора о проблеме…мне очень близка. На самом деле, проблема (КАКАЯ?)….</a:t>
            </a:r>
          </a:p>
          <a:p>
            <a:r>
              <a:rPr lang="ru-RU" dirty="0" smtClean="0"/>
              <a:t>Я придерживаюсь того же мнения, что и автор, поднимая проблему (КАКУЮ?)…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93799"/>
          </a:xfrm>
        </p:spPr>
        <p:txBody>
          <a:bodyPr/>
          <a:lstStyle/>
          <a:p>
            <a:r>
              <a:rPr lang="ru-RU" dirty="0" smtClean="0"/>
              <a:t>Для аргументации собственной позиции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сожалению, в современном обществе…</a:t>
            </a:r>
          </a:p>
          <a:p>
            <a:r>
              <a:rPr lang="ru-RU" dirty="0" smtClean="0"/>
              <a:t>К счастью, в настоящее время проблема (КАКАЯ?) активно решается (КЕМ?)…</a:t>
            </a:r>
          </a:p>
          <a:p>
            <a:r>
              <a:rPr lang="ru-RU" dirty="0" smtClean="0"/>
              <a:t>Наверняка, многие из нас не раз сталкивались (замечали, становились свидетелями того) с тем, что…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50857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9379"/>
          </a:xfrm>
        </p:spPr>
        <p:txBody>
          <a:bodyPr/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Подводя итог, автор текста убеждает нас в том, что….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После прочтения данного текста становится ясно, что…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Автор хочет, чтобы мы никогда не забывали о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нашей чести и достоинстве..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Таким образом, наряду с автором мы закономерно приходим к выводу, что…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95288" y="277813"/>
            <a:ext cx="8497887" cy="630237"/>
          </a:xfrm>
        </p:spPr>
        <p:txBody>
          <a:bodyPr/>
          <a:lstStyle/>
          <a:p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Изменения в задании 27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07950" y="908050"/>
            <a:ext cx="8785225" cy="5400675"/>
          </a:xfrm>
        </p:spPr>
        <p:txBody>
          <a:bodyPr/>
          <a:lstStyle/>
          <a:p>
            <a:pPr algn="just">
              <a:spcBef>
                <a:spcPct val="0"/>
              </a:spcBef>
              <a:buClr>
                <a:srgbClr val="CC9900"/>
              </a:buClr>
            </a:pPr>
            <a:r>
              <a:rPr lang="ru-RU" altLang="ru-RU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Сформулируйте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одну из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проблем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поставленных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автором текста. </a:t>
            </a:r>
          </a:p>
          <a:p>
            <a:pPr algn="just">
              <a:spcBef>
                <a:spcPct val="0"/>
              </a:spcBef>
            </a:pPr>
            <a:r>
              <a:rPr lang="ru-RU" altLang="ru-RU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Прокомментируйте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сформулированную проблему. Включите в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комментарий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два примера-иллюстрации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 прочитанного текста, которые, по Вашему мнению, </a:t>
            </a:r>
            <a:r>
              <a:rPr lang="ru-RU" alt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важны для понимания проблемы исходного текста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(избегайте чрезмерного цитирования).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Поясните значение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каждого примера и укажите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смысловую связь между ними.</a:t>
            </a:r>
          </a:p>
          <a:p>
            <a:pPr algn="just"/>
            <a:r>
              <a:rPr lang="ru-RU" altLang="ru-RU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Сформулируйте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позицию автора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(рассказчика). Напишите, согласны или не согласны Вы с точкой зрения автора прочитанного текста.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Выразите своё отношение к позиции автора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по проблеме исходного текста (согласие или несогласие) и </a:t>
            </a:r>
            <a:r>
              <a:rPr lang="ru-RU" alt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обоснуйте его.</a:t>
            </a:r>
            <a:endParaRPr lang="ru-RU" altLang="ru-RU" sz="2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r"/>
            <a:r>
              <a:rPr lang="ru-RU" altLang="ru-RU" sz="3600" b="1" smtClean="0">
                <a:latin typeface="Times New Roman" pitchFamily="18" charset="0"/>
                <a:cs typeface="Times New Roman" pitchFamily="18" charset="0"/>
              </a:rPr>
              <a:t>самоконтроль</a:t>
            </a:r>
            <a:endParaRPr lang="ru-RU" altLang="ru-RU" sz="360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7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Проблема(-ы)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автора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0444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— вопрос</a:t>
                      </a:r>
                    </a:p>
                    <a:p>
                      <a:pPr marL="45720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Можно ли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оправдать предательство?</a:t>
                      </a:r>
                    </a:p>
                    <a:p>
                      <a:pPr marL="45720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Какие внутренние изменения происходят в душе человека, совершившего предательство?</a:t>
                      </a:r>
                    </a:p>
                    <a:p>
                      <a:pPr marL="45720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………..</a:t>
                      </a: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— ответ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Невозможно понять и оправдать предательство.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Человек, совершивший предательство, испытывает муки совести.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034" y="357166"/>
          <a:ext cx="8358246" cy="6000792"/>
        </p:xfrm>
        <a:graphic>
          <a:graphicData uri="http://schemas.openxmlformats.org/presentationml/2006/ole">
            <p:oleObj spid="_x0000_s1026" name="Документ" r:id="rId3" imgW="6120143" imgH="3278270" progId="Word.Document.12">
              <p:embed/>
            </p:oleObj>
          </a:graphicData>
        </a:graphic>
      </p:graphicFrame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Вступление. Определение и формулировка проблемы.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Задать вопрос: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Почему, для чего, так ли важно, зачем, какова роль, что понимается, каково значение и т.д.?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Сделать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отссылку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 тексту: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А)Ответ на этот вопрос представлен в тексте автора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Автор посвящает текст этой проблеме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Но так ли важно в наше время быть честным в обществе других людей? На этот вопрос (автор) пытается ответить в своей работе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2.Указать проблему без вопроса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своем тексте автор поднимает проблему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(ЧЕГО?)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чести и достоинства.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представленном тексте (автор) поднимает проблему чести и достоинства.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честного отношения к людям посвящен текст (Автор).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представленного текста обращает внимание читателей на проблему чести и достоинства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тексте (автора) поднимается очень значимая проблема чести и достоинства в современном обществе.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5150</TotalTime>
  <Words>1300</Words>
  <Application>Microsoft Office PowerPoint</Application>
  <PresentationFormat>Экран (4:3)</PresentationFormat>
  <Paragraphs>158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Край</vt:lpstr>
      <vt:lpstr>1_Край</vt:lpstr>
      <vt:lpstr>Документ Microsoft Office Word</vt:lpstr>
      <vt:lpstr>ЕГЭ - 2019 </vt:lpstr>
      <vt:lpstr>Слайд 2</vt:lpstr>
      <vt:lpstr>Изменения в задании 27</vt:lpstr>
      <vt:lpstr>самоконтроль</vt:lpstr>
      <vt:lpstr>Слайд 5</vt:lpstr>
      <vt:lpstr>Вступление. Определение и формулировка проблемы.</vt:lpstr>
      <vt:lpstr>Пример:  </vt:lpstr>
      <vt:lpstr>2.Указать проблему без вопроса</vt:lpstr>
      <vt:lpstr>Пример:</vt:lpstr>
      <vt:lpstr>Комментарий. Первый пример иллюстрация</vt:lpstr>
      <vt:lpstr>1 пример- илюстрация</vt:lpstr>
      <vt:lpstr>Пояснение</vt:lpstr>
      <vt:lpstr>Пример</vt:lpstr>
      <vt:lpstr>Что делает автор?</vt:lpstr>
      <vt:lpstr>Смысловая связь </vt:lpstr>
      <vt:lpstr>Смысловая связь </vt:lpstr>
      <vt:lpstr>Смысловая связь </vt:lpstr>
      <vt:lpstr>Смысловая связь и её место в композиции сочинения  </vt:lpstr>
      <vt:lpstr>Второй пример – иллюстрация</vt:lpstr>
      <vt:lpstr>Позиция автора Позиция автора – это тот вывод, к которому приходит автор в ходе своих размышлений, сопоставления примеров и аргументов</vt:lpstr>
      <vt:lpstr>Пример</vt:lpstr>
      <vt:lpstr>Отношение к позиции автора</vt:lpstr>
      <vt:lpstr>Для аргументации собственной позиции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581</cp:revision>
  <dcterms:created xsi:type="dcterms:W3CDTF">2009-02-23T16:40:58Z</dcterms:created>
  <dcterms:modified xsi:type="dcterms:W3CDTF">2019-12-11T07:31:31Z</dcterms:modified>
</cp:coreProperties>
</file>