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« Внешняя политика. Русско-Японская </a:t>
            </a:r>
            <a:r>
              <a:rPr lang="ru-RU" dirty="0" smtClean="0"/>
              <a:t>война»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869160"/>
            <a:ext cx="3416424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12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le:Mikola 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5283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620688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>
                <a:solidFill>
                  <a:srgbClr val="000000"/>
                </a:solidFill>
                <a:latin typeface="Arial"/>
              </a:rPr>
              <a:t>Важным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</a:rPr>
              <a:t>вопросом было </a:t>
            </a:r>
            <a:r>
              <a:rPr lang="ru-RU" altLang="ru-RU" sz="3200" b="1" kern="0" dirty="0">
                <a:solidFill>
                  <a:srgbClr val="000000"/>
                </a:solidFill>
                <a:latin typeface="Arial"/>
              </a:rPr>
              <a:t>решении «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</a:rPr>
              <a:t>большой </a:t>
            </a:r>
            <a:r>
              <a:rPr lang="ru-RU" altLang="ru-RU" sz="3200" b="1" kern="0" dirty="0">
                <a:solidFill>
                  <a:srgbClr val="000000"/>
                </a:solidFill>
                <a:latin typeface="Arial"/>
              </a:rPr>
              <a:t>азиатской программы»: усиление господства России в Восточной Азии. Главным препятствием на пути была Япония.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788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le:Transmanchuria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67687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6336704" cy="33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60649"/>
            <a:ext cx="7745505" cy="5865514"/>
          </a:xfrm>
        </p:spPr>
        <p:txBody>
          <a:bodyPr/>
          <a:lstStyle/>
          <a:p>
            <a:r>
              <a:rPr lang="ru-RU" sz="2800" b="1" dirty="0"/>
              <a:t>В 1896 г. Россия и Китай заключили секретный договор об оборонительном союзе. Китай разрешил России построить через свою дорогу Китайско-Восточную железную дорогу (КВЖД) из Забайкалья до Владивостока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r>
              <a:rPr lang="ru-RU" sz="2800" b="1" dirty="0"/>
              <a:t>Китайско-русское сближение подтолкнуло другие государства к захвату китайских территорий. В 1897 г. Германия взяла под свой контроль порт Циндао.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93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365104"/>
            <a:ext cx="7745505" cy="1761058"/>
          </a:xfrm>
        </p:spPr>
        <p:txBody>
          <a:bodyPr/>
          <a:lstStyle/>
          <a:p>
            <a:r>
              <a:rPr lang="ru-RU" sz="2800" b="1" dirty="0"/>
              <a:t>Россия не только не поддержала Китай, но и решила приобрести незамерзающий порт в Жёлтом море – порт Артур.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367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21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0918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861048"/>
            <a:ext cx="8388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мае 1898 г. Китаю был навязан договор о безвозмездной аренде на 25 лет Ляодунского полуострова и Порт- Артура с правом создания там российской военно-морской базы</a:t>
            </a:r>
          </a:p>
        </p:txBody>
      </p:sp>
    </p:spTree>
    <p:extLst>
      <p:ext uri="{BB962C8B-B14F-4D97-AF65-F5344CB8AC3E}">
        <p14:creationId xmlns:p14="http://schemas.microsoft.com/office/powerpoint/2010/main" xmlns="" val="8292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6"/>
            <a:ext cx="324103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76" y="5482679"/>
            <a:ext cx="33893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77361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37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8490" y="570156"/>
            <a:ext cx="7756263" cy="1054250"/>
          </a:xfrm>
          <a:prstGeom prst="rect">
            <a:avLst/>
          </a:prstGeom>
          <a:solidFill>
            <a:srgbClr val="E4AB8C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Начало </a:t>
            </a:r>
            <a:r>
              <a:rPr kumimoji="0" lang="ru-RU" altLang="ru-R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Русско</a:t>
            </a: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– Японской войны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8884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211960" y="2420888"/>
            <a:ext cx="4572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ночь на 27 января 1904 г. без объявления войны, японские корабли атаковали русскую эскадру, стоящую на рейде Порт-Артура </a:t>
            </a:r>
          </a:p>
        </p:txBody>
      </p:sp>
    </p:spTree>
    <p:extLst>
      <p:ext uri="{BB962C8B-B14F-4D97-AF65-F5344CB8AC3E}">
        <p14:creationId xmlns:p14="http://schemas.microsoft.com/office/powerpoint/2010/main" xmlns="" val="29970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8490" y="570156"/>
            <a:ext cx="7756263" cy="1054250"/>
          </a:xfrm>
          <a:prstGeom prst="rect">
            <a:avLst/>
          </a:prstGeom>
          <a:solidFill>
            <a:srgbClr val="E4AB8C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Падение Порт- Артура.</a:t>
            </a:r>
          </a:p>
        </p:txBody>
      </p:sp>
      <p:pic>
        <p:nvPicPr>
          <p:cNvPr id="5" name="Picture 4" descr="порт-Арту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200800" cy="432048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60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:Retreat of the Russian Army after the Battle of Mukd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24847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52387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августе 1904 г. три японские армии атаковали русские позиции, но натолкнулись на жёсткое сопротивление и понесли огромные потери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43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neral Kuropatk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6004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4797152"/>
            <a:ext cx="3657600" cy="914400"/>
          </a:xfrm>
          <a:prstGeom prst="rect">
            <a:avLst/>
          </a:prstGeom>
          <a:solidFill>
            <a:srgbClr val="E4AB8C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А.Н. Куропаткин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4483" y="21361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Если бы А.Н. Куропаткин осуществил свой замысел, то, возможно, японской армии было бы нанесено поражение. Но в последний момент командующий принял решение отступить к </a:t>
            </a:r>
            <a:r>
              <a:rPr lang="ru-RU" sz="2800" b="1" dirty="0" err="1"/>
              <a:t>Мукдену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786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  <a:p>
            <a:r>
              <a:rPr lang="ru-RU" dirty="0"/>
              <a:t>Направления внешней политики Росси.</a:t>
            </a:r>
          </a:p>
          <a:p>
            <a:r>
              <a:rPr lang="ru-RU" dirty="0"/>
              <a:t>Дальневосточная политика</a:t>
            </a:r>
          </a:p>
          <a:p>
            <a:r>
              <a:rPr lang="ru-RU" dirty="0"/>
              <a:t>Причины и характер Русско-японской войны 1904-1905 гг.</a:t>
            </a:r>
          </a:p>
          <a:p>
            <a:r>
              <a:rPr lang="ru-RU" dirty="0"/>
              <a:t>Ход военных действий. Оборона и падение Порт-Артура.</a:t>
            </a:r>
          </a:p>
          <a:p>
            <a:r>
              <a:rPr lang="ru-RU" dirty="0"/>
              <a:t>Итоги и последствия Русско-японской войны.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xmlns="" val="2818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76673"/>
            <a:ext cx="7745505" cy="5649490"/>
          </a:xfrm>
        </p:spPr>
        <p:txBody>
          <a:bodyPr/>
          <a:lstStyle/>
          <a:p>
            <a:r>
              <a:rPr lang="ru-RU" sz="4000" dirty="0" smtClean="0"/>
              <a:t>Задание:</a:t>
            </a:r>
          </a:p>
          <a:p>
            <a:endParaRPr lang="ru-RU" sz="4000" dirty="0" smtClean="0"/>
          </a:p>
          <a:p>
            <a:pPr marL="0" indent="0">
              <a:buNone/>
            </a:pPr>
            <a:r>
              <a:rPr lang="ru-RU" sz="3200" b="1" dirty="0" smtClean="0"/>
              <a:t>С. 31-34 прочитать и составить таблицу: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5126247"/>
              </p:ext>
            </p:extLst>
          </p:nvPr>
        </p:nvGraphicFramePr>
        <p:xfrm>
          <a:off x="899592" y="3501008"/>
          <a:ext cx="686442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520824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Ход военных действий</a:t>
                      </a:r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3292093"/>
              </p:ext>
            </p:extLst>
          </p:nvPr>
        </p:nvGraphicFramePr>
        <p:xfrm>
          <a:off x="323528" y="692697"/>
          <a:ext cx="8712968" cy="70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488832"/>
              </a:tblGrid>
              <a:tr h="377385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Ход действий</a:t>
                      </a:r>
                      <a:endParaRPr lang="ru-RU" dirty="0"/>
                    </a:p>
                  </a:txBody>
                  <a:tcPr/>
                </a:tc>
              </a:tr>
              <a:tr h="8491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Январь 1904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Атака</a:t>
                      </a:r>
                      <a:r>
                        <a:rPr lang="ru-RU" sz="2800" baseline="0" dirty="0" smtClean="0"/>
                        <a:t> японской армии русской эскадры</a:t>
                      </a:r>
                      <a:endParaRPr lang="ru-RU" sz="2800" dirty="0"/>
                    </a:p>
                  </a:txBody>
                  <a:tcPr/>
                </a:tc>
              </a:tr>
              <a:tr h="84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Март 1904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Гибель броненосца «Петропавловск»</a:t>
                      </a:r>
                      <a:endParaRPr lang="ru-RU" sz="2800" dirty="0"/>
                    </a:p>
                  </a:txBody>
                  <a:tcPr/>
                </a:tc>
              </a:tr>
              <a:tr h="141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Август 1904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Многодневное генеральное сражение под </a:t>
                      </a:r>
                      <a:r>
                        <a:rPr lang="ru-RU" sz="2800" dirty="0" err="1" smtClean="0"/>
                        <a:t>Ляояном</a:t>
                      </a:r>
                      <a:r>
                        <a:rPr lang="ru-RU" sz="2800" dirty="0" smtClean="0"/>
                        <a:t>, которое окончилось отступлением русской армии.</a:t>
                      </a:r>
                      <a:endParaRPr lang="ru-RU" sz="2800" dirty="0"/>
                    </a:p>
                  </a:txBody>
                  <a:tcPr/>
                </a:tc>
              </a:tr>
              <a:tr h="122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Декабрь 1904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Убит генерал Кондратенко, бывший душою обороны Порт-Артура.</a:t>
                      </a:r>
                      <a:endParaRPr lang="ru-RU" sz="2800" dirty="0"/>
                    </a:p>
                  </a:txBody>
                  <a:tcPr/>
                </a:tc>
              </a:tr>
              <a:tr h="2295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Февраль 1905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 многодневном бою под </a:t>
                      </a:r>
                      <a:r>
                        <a:rPr lang="ru-RU" sz="2800" dirty="0" err="1" smtClean="0"/>
                        <a:t>Мукденом</a:t>
                      </a:r>
                      <a:r>
                        <a:rPr lang="ru-RU" sz="2800" dirty="0" smtClean="0"/>
                        <a:t> русская армия потерпела поражение и вынуждена была отступить на север.</a:t>
                      </a:r>
                    </a:p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432048"/>
          </a:xfrm>
        </p:spPr>
        <p:txBody>
          <a:bodyPr/>
          <a:lstStyle/>
          <a:p>
            <a:r>
              <a:rPr lang="ru-RU" dirty="0" smtClean="0"/>
              <a:t>Проверяем: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8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9617831"/>
              </p:ext>
            </p:extLst>
          </p:nvPr>
        </p:nvGraphicFramePr>
        <p:xfrm>
          <a:off x="698500" y="404667"/>
          <a:ext cx="8193980" cy="599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809"/>
                <a:gridCol w="6991171"/>
              </a:tblGrid>
              <a:tr h="634159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Ход событий</a:t>
                      </a:r>
                      <a:endParaRPr lang="ru-RU" dirty="0"/>
                    </a:p>
                  </a:txBody>
                  <a:tcPr/>
                </a:tc>
              </a:tr>
              <a:tr h="634159">
                <a:tc>
                  <a:txBody>
                    <a:bodyPr/>
                    <a:lstStyle/>
                    <a:p>
                      <a:r>
                        <a:rPr lang="ru-RU" dirty="0" smtClean="0"/>
                        <a:t>Май 1905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Эскадра генерала Рождественского пришла в воды Желтого моря, направляясь во Владивосток, и в </a:t>
                      </a:r>
                      <a:r>
                        <a:rPr lang="ru-RU" sz="3200" dirty="0" err="1" smtClean="0"/>
                        <a:t>Цусимском</a:t>
                      </a:r>
                      <a:r>
                        <a:rPr lang="ru-RU" sz="3200" dirty="0" smtClean="0"/>
                        <a:t> проливе была уничтожена японским флотом.</a:t>
                      </a:r>
                      <a:endParaRPr lang="ru-RU" sz="3200" dirty="0"/>
                    </a:p>
                  </a:txBody>
                  <a:tcPr/>
                </a:tc>
              </a:tr>
              <a:tr h="634159">
                <a:tc>
                  <a:txBody>
                    <a:bodyPr/>
                    <a:lstStyle/>
                    <a:p>
                      <a:r>
                        <a:rPr lang="ru-RU" dirty="0" smtClean="0"/>
                        <a:t>Май 1905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Президент США Т. Рузвельт предложил воюющим сторонам свое посредничество.</a:t>
                      </a:r>
                      <a:endParaRPr lang="ru-RU" sz="3200" dirty="0"/>
                    </a:p>
                  </a:txBody>
                  <a:tcPr/>
                </a:tc>
              </a:tr>
              <a:tr h="634159">
                <a:tc>
                  <a:txBody>
                    <a:bodyPr/>
                    <a:lstStyle/>
                    <a:p>
                      <a:r>
                        <a:rPr lang="ru-RU" dirty="0" smtClean="0"/>
                        <a:t>15.05.</a:t>
                      </a:r>
                    </a:p>
                    <a:p>
                      <a:r>
                        <a:rPr lang="ru-RU" dirty="0" smtClean="0"/>
                        <a:t>1905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Портсмутская</a:t>
                      </a:r>
                      <a:r>
                        <a:rPr lang="ru-RU" sz="3200" dirty="0" smtClean="0"/>
                        <a:t> конференция</a:t>
                      </a:r>
                      <a:endParaRPr lang="ru-RU" sz="3200" dirty="0"/>
                    </a:p>
                  </a:txBody>
                  <a:tcPr/>
                </a:tc>
              </a:tr>
              <a:tr h="63415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23.08. 1905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/>
                        <a:t>Портсмутский</a:t>
                      </a:r>
                      <a:r>
                        <a:rPr lang="ru-RU" sz="3200" b="1" dirty="0" smtClean="0"/>
                        <a:t> мирный договор.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57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8490" y="570156"/>
            <a:ext cx="7756263" cy="1054250"/>
          </a:xfrm>
          <a:prstGeom prst="rect">
            <a:avLst/>
          </a:prstGeom>
          <a:solidFill>
            <a:srgbClr val="E4AB8C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altLang="ru-RU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Условия Портсмутского мира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7900"/>
            <a:ext cx="7920879" cy="413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77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Задания на стр. 34</a:t>
            </a:r>
          </a:p>
          <a:p>
            <a:endParaRPr lang="ru-RU" dirty="0"/>
          </a:p>
          <a:p>
            <a:endParaRPr lang="ru-RU" dirty="0" smtClean="0"/>
          </a:p>
          <a:p>
            <a:pPr lvl="8"/>
            <a:r>
              <a:rPr lang="ru-RU" sz="3600" b="1" dirty="0" smtClean="0"/>
              <a:t>Домашнее задание параграф 4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67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2508649"/>
              </p:ext>
            </p:extLst>
          </p:nvPr>
        </p:nvGraphicFramePr>
        <p:xfrm>
          <a:off x="467544" y="1700808"/>
          <a:ext cx="8395071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104456"/>
                <a:gridCol w="2994471"/>
              </a:tblGrid>
              <a:tr h="665354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предлагал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изменения могли произойти</a:t>
                      </a:r>
                      <a:endParaRPr lang="ru-RU" dirty="0"/>
                    </a:p>
                  </a:txBody>
                  <a:tcPr/>
                </a:tc>
              </a:tr>
              <a:tr h="4087174">
                <a:tc>
                  <a:txBody>
                    <a:bodyPr/>
                    <a:lstStyle/>
                    <a:p>
                      <a:r>
                        <a:rPr lang="ru-RU" dirty="0" smtClean="0"/>
                        <a:t>С.Ю. Витте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Создание своей собственной промышленности – задача не только экономическая, но и политическая</a:t>
                      </a:r>
                    </a:p>
                    <a:p>
                      <a:r>
                        <a:rPr lang="ru-RU" dirty="0" smtClean="0"/>
                        <a:t>2. Уравнение крестьян в правах с другими сословиями</a:t>
                      </a:r>
                    </a:p>
                    <a:p>
                      <a:r>
                        <a:rPr lang="ru-RU" dirty="0" smtClean="0"/>
                        <a:t>3. Разрешение им свободно выходить из общины</a:t>
                      </a:r>
                    </a:p>
                    <a:p>
                      <a:r>
                        <a:rPr lang="ru-RU" dirty="0" smtClean="0"/>
                        <a:t>4. Введение для крестьян частной собственности на землю</a:t>
                      </a:r>
                    </a:p>
                    <a:p>
                      <a:r>
                        <a:rPr lang="ru-RU" dirty="0" smtClean="0"/>
                        <a:t>5. Сокращение помещичьего землевладения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1895 г. – монополия на продажу винно-водочных изделий. «Пьяные деньги».</a:t>
                      </a:r>
                    </a:p>
                    <a:p>
                      <a:r>
                        <a:rPr lang="ru-RU" dirty="0" smtClean="0"/>
                        <a:t>2. Повышение косвенных налогов, пошлин на импорт промышленных товаров.</a:t>
                      </a:r>
                    </a:p>
                    <a:p>
                      <a:r>
                        <a:rPr lang="ru-RU" dirty="0" smtClean="0"/>
                        <a:t>3. 1897 г. – реформа финансов. Золотое денежное обращение ускоренный приток капиталов.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 д/з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43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8489110"/>
              </p:ext>
            </p:extLst>
          </p:nvPr>
        </p:nvGraphicFramePr>
        <p:xfrm>
          <a:off x="698500" y="332656"/>
          <a:ext cx="7746999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6"/>
                <a:gridCol w="3667430"/>
                <a:gridCol w="2582333"/>
              </a:tblGrid>
              <a:tr h="1106482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 предлагал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изменения могли произойти</a:t>
                      </a:r>
                      <a:endParaRPr lang="ru-RU" dirty="0"/>
                    </a:p>
                  </a:txBody>
                  <a:tcPr/>
                </a:tc>
              </a:tr>
              <a:tr h="4726166">
                <a:tc>
                  <a:txBody>
                    <a:bodyPr/>
                    <a:lstStyle/>
                    <a:p>
                      <a:r>
                        <a:rPr lang="ru-RU" dirty="0" smtClean="0"/>
                        <a:t>В.К. Плеве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Необходимы лишь некоторые реформы, но нельзя допустить, чтобы они совершались слишком стремительно.</a:t>
                      </a:r>
                    </a:p>
                    <a:p>
                      <a:r>
                        <a:rPr lang="ru-RU" sz="2000" dirty="0" smtClean="0"/>
                        <a:t>2. Сохранение основ самодержавно-сословного строя.</a:t>
                      </a:r>
                    </a:p>
                    <a:p>
                      <a:r>
                        <a:rPr lang="ru-RU" sz="2000" dirty="0" smtClean="0"/>
                        <a:t>3. Поощрение создания рабочих организаций (для отвлечения от борьбы за политические права) под патронажем полиции по инициативе С. В. </a:t>
                      </a:r>
                      <a:r>
                        <a:rPr lang="ru-RU" sz="2000" dirty="0" err="1" smtClean="0"/>
                        <a:t>Зубатова</a:t>
                      </a:r>
                      <a:r>
                        <a:rPr lang="ru-RU" sz="2000" dirty="0" smtClean="0"/>
                        <a:t>.</a:t>
                      </a:r>
                    </a:p>
                    <a:p>
                      <a:r>
                        <a:rPr lang="ru-RU" sz="2000" dirty="0" smtClean="0"/>
                        <a:t>4. Подавление оппозиции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Укрепление власти МВД.</a:t>
                      </a:r>
                    </a:p>
                    <a:p>
                      <a:r>
                        <a:rPr lang="ru-RU" sz="2000" dirty="0" smtClean="0"/>
                        <a:t>2. «Общество взаимопомощи рабочих механического производства» (1901 г)</a:t>
                      </a:r>
                    </a:p>
                    <a:p>
                      <a:r>
                        <a:rPr lang="ru-RU" sz="2000" dirty="0" smtClean="0"/>
                        <a:t>3. Закон «Об учреждении старост в фабричных предприятиях» (июнь 1903 г.)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84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712071"/>
              </p:ext>
            </p:extLst>
          </p:nvPr>
        </p:nvGraphicFramePr>
        <p:xfrm>
          <a:off x="698500" y="476672"/>
          <a:ext cx="7746999" cy="589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84"/>
                <a:gridCol w="3744416"/>
                <a:gridCol w="2073299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предлагал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 изменения могли произойти</a:t>
                      </a:r>
                      <a:endParaRPr lang="ru-RU" dirty="0"/>
                    </a:p>
                  </a:txBody>
                  <a:tcPr/>
                </a:tc>
              </a:tr>
              <a:tr h="1256454">
                <a:tc>
                  <a:txBody>
                    <a:bodyPr/>
                    <a:lstStyle/>
                    <a:p>
                      <a:r>
                        <a:rPr lang="ru-RU" dirty="0" smtClean="0"/>
                        <a:t>П.Д. Святополк-Мирский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Включить в состав Государственного совета определенное число выборных от земств и городских дум.</a:t>
                      </a:r>
                    </a:p>
                    <a:p>
                      <a:r>
                        <a:rPr lang="ru-RU" dirty="0" smtClean="0"/>
                        <a:t>2. . Следовало значительно расширить круг избирателей в земские и городские органы управления.</a:t>
                      </a:r>
                    </a:p>
                    <a:p>
                      <a:r>
                        <a:rPr lang="ru-RU" dirty="0" smtClean="0"/>
                        <a:t>3. Предполагал распространить земства на всей территории империи.</a:t>
                      </a:r>
                    </a:p>
                    <a:p>
                      <a:r>
                        <a:rPr lang="ru-RU" dirty="0" smtClean="0"/>
                        <a:t>4. Создать условия для сближения крестьян в имущественных правах с другими сословиями.</a:t>
                      </a:r>
                    </a:p>
                    <a:p>
                      <a:r>
                        <a:rPr lang="ru-RU" dirty="0" smtClean="0"/>
                        <a:t>5. Расширить права старообрядцев.</a:t>
                      </a:r>
                    </a:p>
                    <a:p>
                      <a:r>
                        <a:rPr lang="ru-RU" dirty="0" smtClean="0"/>
                        <a:t>6. Издать закон о правах еврейского населения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Произошли некоторые социальные, национальные и религиозные послабления.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83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направления внешней политики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3877815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/>
              <a:t>1. Сохранение </a:t>
            </a:r>
            <a:r>
              <a:rPr lang="ru-RU" sz="4000" dirty="0" smtClean="0"/>
              <a:t> сложившегося  положения и </a:t>
            </a:r>
            <a:r>
              <a:rPr lang="ru-RU" sz="4000" dirty="0"/>
              <a:t>не </a:t>
            </a:r>
            <a:r>
              <a:rPr lang="ru-RU" sz="4000" dirty="0" smtClean="0"/>
              <a:t> допустить  </a:t>
            </a:r>
            <a:r>
              <a:rPr lang="ru-RU" sz="4000" dirty="0"/>
              <a:t>новых </a:t>
            </a:r>
            <a:r>
              <a:rPr lang="ru-RU" sz="4000" dirty="0" smtClean="0"/>
              <a:t>военных конфликтов </a:t>
            </a:r>
            <a:r>
              <a:rPr lang="ru-RU" sz="4000" dirty="0"/>
              <a:t>в </a:t>
            </a:r>
            <a:r>
              <a:rPr lang="ru-RU" sz="4000" dirty="0" smtClean="0"/>
              <a:t>Европе.</a:t>
            </a:r>
          </a:p>
          <a:p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r>
              <a:rPr lang="ru-RU" sz="4000" dirty="0"/>
              <a:t>2. Расширить </a:t>
            </a:r>
            <a:r>
              <a:rPr lang="ru-RU" sz="4000" dirty="0" smtClean="0"/>
              <a:t>сферу  </a:t>
            </a:r>
            <a:r>
              <a:rPr lang="ru-RU" sz="4000" dirty="0"/>
              <a:t>влияния </a:t>
            </a:r>
            <a:r>
              <a:rPr lang="ru-RU" sz="4000" dirty="0" smtClean="0"/>
              <a:t>России на </a:t>
            </a:r>
            <a:r>
              <a:rPr lang="ru-RU" sz="4000" dirty="0"/>
              <a:t>Дальнем Востоке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91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0000"/>
                </a:solidFill>
              </a:rPr>
              <a:t>В 1899 г. состоялась международная конференция в Гааге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6048672" cy="3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096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/>
              <a:t>не использовать удушливые газы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не применять снаряды, начинённые газом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не использовать   </a:t>
            </a:r>
            <a:r>
              <a:rPr lang="ru-RU" sz="3200" b="1" dirty="0" smtClean="0"/>
              <a:t>   </a:t>
            </a:r>
            <a:r>
              <a:rPr lang="ru-RU" sz="3200" b="1" dirty="0"/>
              <a:t>разрывные пули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Гаагской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382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конференции</a:t>
            </a:r>
            <a:endParaRPr lang="ru-RU" dirty="0"/>
          </a:p>
        </p:txBody>
      </p:sp>
      <p:pic>
        <p:nvPicPr>
          <p:cNvPr id="4" name="Picture 7" descr="File:ICTY 2006-01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023620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2551837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800" b="1" dirty="0"/>
              <a:t>По итогам конференции был создан Гаагский международный суд для разбирательства конфликтов между государствами. Но результаты конференции не соответствовали замыслам Николая </a:t>
            </a:r>
            <a:r>
              <a:rPr lang="en-US" altLang="ru-RU" sz="2800" b="1" dirty="0"/>
              <a:t>II</a:t>
            </a:r>
            <a:r>
              <a:rPr lang="ru-RU" alt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164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</TotalTime>
  <Words>768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 « Внешняя политика. Русско-Японская война»</vt:lpstr>
      <vt:lpstr>План</vt:lpstr>
      <vt:lpstr>Проверяем д/з</vt:lpstr>
      <vt:lpstr>Слайд 4</vt:lpstr>
      <vt:lpstr>Слайд 5</vt:lpstr>
      <vt:lpstr>Основные направления внешней политики</vt:lpstr>
      <vt:lpstr>В 1899 г. состоялась международная конференция в Гааге.</vt:lpstr>
      <vt:lpstr>Итоги Гаагской конференции</vt:lpstr>
      <vt:lpstr>Итоги конференции</vt:lpstr>
      <vt:lpstr>Слайд 10</vt:lpstr>
      <vt:lpstr>Слайд 11</vt:lpstr>
      <vt:lpstr>Слайд 12</vt:lpstr>
      <vt:lpstr>Слайд 13</vt:lpstr>
      <vt:lpstr>Слайд 14</vt:lpstr>
      <vt:lpstr>Слайд 15</vt:lpstr>
      <vt:lpstr>Начало Русско – Японской войны</vt:lpstr>
      <vt:lpstr>Падение Порт- Артура.</vt:lpstr>
      <vt:lpstr>Слайд 18</vt:lpstr>
      <vt:lpstr>Слайд 19</vt:lpstr>
      <vt:lpstr>Слайд 20</vt:lpstr>
      <vt:lpstr>Проверяем:</vt:lpstr>
      <vt:lpstr>Слайд 22</vt:lpstr>
      <vt:lpstr> Условия Портсмутского мира</vt:lpstr>
      <vt:lpstr>Подведем итоги: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 Внешняя политика. Русско-Японская война»</dc:title>
  <dc:creator>Анна</dc:creator>
  <cp:lastModifiedBy>User</cp:lastModifiedBy>
  <cp:revision>8</cp:revision>
  <dcterms:created xsi:type="dcterms:W3CDTF">2018-09-17T09:46:09Z</dcterms:created>
  <dcterms:modified xsi:type="dcterms:W3CDTF">2019-09-05T08:28:41Z</dcterms:modified>
</cp:coreProperties>
</file>