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418" y="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528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97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685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1830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5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53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346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840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110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431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13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019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35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056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04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44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319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869E1-7DC2-45BE-A77B-E947382086E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EB211-E002-4C91-9212-0E5985A72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636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РЕЖИССЕР (выполнила Малюгина А. 9 б)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091" y="1469046"/>
            <a:ext cx="11512732" cy="3695136"/>
          </a:xfrm>
        </p:spPr>
        <p:txBody>
          <a:bodyPr/>
          <a:lstStyle/>
          <a:p>
            <a:r>
              <a:rPr lang="ru-RU" sz="2400" b="1" dirty="0">
                <a:effectLst/>
              </a:rPr>
              <a:t>Режиссер</a:t>
            </a:r>
            <a:r>
              <a:rPr lang="ru-RU" dirty="0">
                <a:effectLst/>
              </a:rPr>
              <a:t> — это человек, который занимается постановкой фильма, руководит съемочным процессом или репетициями, если речь идет о театре. Если точнее, режиссеров на съемочной площадке </a:t>
            </a:r>
            <a:r>
              <a:rPr lang="ru-RU" i="1" dirty="0">
                <a:effectLst/>
              </a:rPr>
              <a:t>несколько</a:t>
            </a:r>
            <a:r>
              <a:rPr lang="ru-RU" dirty="0">
                <a:effectLst/>
              </a:rPr>
              <a:t>: главный режиссер </a:t>
            </a:r>
            <a:r>
              <a:rPr lang="ru-RU" dirty="0" smtClean="0">
                <a:effectLst/>
              </a:rPr>
              <a:t>называется </a:t>
            </a:r>
            <a:r>
              <a:rPr lang="ru-RU" b="1" dirty="0" smtClean="0">
                <a:effectLst/>
              </a:rPr>
              <a:t>режиссером-постановщиком</a:t>
            </a:r>
            <a:r>
              <a:rPr lang="ru-RU" dirty="0">
                <a:effectLst/>
              </a:rPr>
              <a:t>, его ближайшие помощники — </a:t>
            </a:r>
            <a:r>
              <a:rPr lang="ru-RU" dirty="0" smtClean="0">
                <a:effectLst/>
              </a:rPr>
              <a:t>просто </a:t>
            </a:r>
            <a:r>
              <a:rPr lang="ru-RU" b="1" dirty="0" smtClean="0">
                <a:effectLst/>
              </a:rPr>
              <a:t>режиссёрами</a:t>
            </a:r>
            <a:r>
              <a:rPr lang="ru-RU" dirty="0" smtClean="0">
                <a:effectLst/>
              </a:rPr>
              <a:t>. </a:t>
            </a:r>
            <a:r>
              <a:rPr lang="ru-RU" dirty="0">
                <a:effectLst/>
              </a:rPr>
              <a:t>И в том, и в другом случае, основу его работы составляет </a:t>
            </a:r>
            <a:r>
              <a:rPr lang="ru-RU" u="sng" dirty="0" smtClean="0">
                <a:effectLst/>
              </a:rPr>
              <a:t>работа с актерами</a:t>
            </a:r>
            <a:r>
              <a:rPr lang="ru-RU" dirty="0" smtClean="0">
                <a:effectLst/>
              </a:rPr>
              <a:t>.</a:t>
            </a:r>
            <a:endParaRPr lang="ru-RU" dirty="0"/>
          </a:p>
        </p:txBody>
      </p:sp>
      <p:pic>
        <p:nvPicPr>
          <p:cNvPr id="1028" name="Picture 4" descr="http://kino-trek.com/uploads/posts/2015-08/1440229701_film-re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075" y="3429162"/>
            <a:ext cx="7921486" cy="325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987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940526"/>
          </a:xfrm>
        </p:spPr>
        <p:txBody>
          <a:bodyPr/>
          <a:lstStyle/>
          <a:p>
            <a:r>
              <a:rPr lang="ru-RU" dirty="0"/>
              <a:t>РЕЖИССЕР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1486" y="1384663"/>
            <a:ext cx="10032274" cy="516418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effectLst/>
              </a:rPr>
              <a:t>Сегодня многие мечтают стать режиссерами, ведь профессия становится все более и более престижной. Известные мастера своего дела получают награды и премии, выходят на красную ковровую дорожку, дают интервью, общаются с лучшими актерами и актрисами. Однако, работа режиссера не всегда была таковой. В начале, на этапе зарождения профессии, режиссер занимался разработкой сценария, проводил работу с актерами, руководил съемочным процессом. Но времена изменялись и накладывали все новые и новые обязанности, которые делают профессию интересной и сложной одновременно.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24814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783771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Чем занимается режиссер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676" y="1236617"/>
            <a:ext cx="5277999" cy="5451566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Теперь, чтобы стать успешным в своем деле, режиссер, должен отличаться тонким чутьем на качественные идеи, на потрясающие сценарии, время выхода картины, потребности публики. Он ищет средства, интересует инвесторов и продюсеров, подбирает актеров и съемочную группу, руководит процессом создания и монтажа фильма. Для </a:t>
            </a:r>
            <a:r>
              <a:rPr lang="ru-RU" dirty="0" smtClean="0">
                <a:effectLst/>
              </a:rPr>
              <a:t>режиссуры </a:t>
            </a:r>
            <a:r>
              <a:rPr lang="ru-RU" dirty="0">
                <a:effectLst/>
              </a:rPr>
              <a:t>к</a:t>
            </a:r>
            <a:r>
              <a:rPr lang="ru-RU" dirty="0" smtClean="0">
                <a:effectLst/>
              </a:rPr>
              <a:t>ино и телевидения</a:t>
            </a:r>
            <a:r>
              <a:rPr lang="ru-RU" dirty="0">
                <a:effectLst/>
              </a:rPr>
              <a:t>  постепенно становится все меньше и меньше преград и ограничений, поскольку спектр обязанностей режиссера растет.</a:t>
            </a:r>
            <a:endParaRPr lang="ru-RU" dirty="0"/>
          </a:p>
        </p:txBody>
      </p:sp>
      <p:pic>
        <p:nvPicPr>
          <p:cNvPr id="2050" name="Picture 2" descr="http://wikimovies.ru/_ld/18/389528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794" y="2098765"/>
            <a:ext cx="5791200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13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940526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Рабочие права и обязанности режиссера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348" y="1489165"/>
            <a:ext cx="11051177" cy="5146765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В обязанности режиссера входит </a:t>
            </a:r>
            <a:r>
              <a:rPr lang="ru-RU" u="sng" dirty="0">
                <a:effectLst/>
              </a:rPr>
              <a:t>координирование всего процесса создания фильма</a:t>
            </a:r>
            <a:r>
              <a:rPr lang="ru-RU" dirty="0">
                <a:effectLst/>
              </a:rPr>
              <a:t>, потому именно он получает награды или терпит полнейший крах в случае провала своей картины. Работа режиссера предполагает полную самоотдачу, поскольку специалист не только тщательно отбирает сценарий, адаптирует его под свое видение и мироощущение, то есть </a:t>
            </a:r>
            <a:r>
              <a:rPr lang="ru-RU" u="sng" dirty="0">
                <a:effectLst/>
              </a:rPr>
              <a:t>создает </a:t>
            </a:r>
            <a:r>
              <a:rPr lang="ru-RU" u="sng" dirty="0" smtClean="0">
                <a:effectLst/>
              </a:rPr>
              <a:t>режиссерский сценарий</a:t>
            </a:r>
            <a:r>
              <a:rPr lang="ru-RU" dirty="0" smtClean="0">
                <a:effectLst/>
              </a:rPr>
              <a:t>, </a:t>
            </a:r>
            <a:r>
              <a:rPr lang="ru-RU" u="sng" dirty="0">
                <a:effectLst/>
              </a:rPr>
              <a:t>подбирает оптимальный актерский состав</a:t>
            </a:r>
            <a:r>
              <a:rPr lang="ru-RU" dirty="0">
                <a:effectLst/>
              </a:rPr>
              <a:t>, который станет идеальным воплощением тех или иных образов, находит к каждому из них подход.</a:t>
            </a:r>
          </a:p>
          <a:p>
            <a:r>
              <a:rPr lang="ru-RU" dirty="0">
                <a:effectLst/>
              </a:rPr>
              <a:t>После окончания съемочного процесса, работа режиссера не заканчивается, поскольку </a:t>
            </a:r>
            <a:r>
              <a:rPr lang="ru-RU" u="sng" dirty="0">
                <a:effectLst/>
              </a:rPr>
              <a:t>он обязан контролировать монтаж, наложение звука и спецэффектов</a:t>
            </a:r>
            <a:r>
              <a:rPr lang="ru-RU" dirty="0" smtClean="0">
                <a:effectLst/>
              </a:rPr>
              <a:t>. Только </a:t>
            </a:r>
            <a:r>
              <a:rPr lang="ru-RU" dirty="0">
                <a:effectLst/>
              </a:rPr>
              <a:t>посоле того, как все работы завершены и фильм вышел в прокат, режиссер может считать свою работу выполненной и ждать похвалы или критики со стороны специалистов и рядовых зрителей.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131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5244" y="389268"/>
            <a:ext cx="10353761" cy="1326321"/>
          </a:xfrm>
        </p:spPr>
        <p:txBody>
          <a:bodyPr/>
          <a:lstStyle/>
          <a:p>
            <a:r>
              <a:rPr lang="ru-RU" dirty="0" smtClean="0"/>
              <a:t>Основы режиссуры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514" y="1480457"/>
            <a:ext cx="11199223" cy="50161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effectLst/>
              </a:rPr>
              <a:t>В соответствии с классическими принципами режиссуры выделяют следующие составляющие замысла (основы режиссуры):</a:t>
            </a:r>
          </a:p>
          <a:p>
            <a:r>
              <a:rPr lang="ru-RU" dirty="0">
                <a:effectLst/>
              </a:rPr>
              <a:t>творческая интерпретация сценария;</a:t>
            </a:r>
          </a:p>
          <a:p>
            <a:r>
              <a:rPr lang="ru-RU" dirty="0">
                <a:effectLst/>
              </a:rPr>
              <a:t>описание персонажей;</a:t>
            </a:r>
          </a:p>
          <a:p>
            <a:r>
              <a:rPr lang="ru-RU" dirty="0">
                <a:effectLst/>
              </a:rPr>
              <a:t>определение особенностей актерской игры;</a:t>
            </a:r>
          </a:p>
          <a:p>
            <a:r>
              <a:rPr lang="ru-RU" dirty="0">
                <a:effectLst/>
              </a:rPr>
              <a:t>ритмы и темпы во временном аспекте произведения;</a:t>
            </a:r>
          </a:p>
          <a:p>
            <a:r>
              <a:rPr lang="ru-RU" dirty="0">
                <a:effectLst/>
              </a:rPr>
              <a:t>пространственное решение (т. н. пространство режиссуры);</a:t>
            </a:r>
          </a:p>
          <a:p>
            <a:r>
              <a:rPr lang="ru-RU" dirty="0">
                <a:effectLst/>
              </a:rPr>
              <a:t>декоративное и звуковое оформление.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В заключение нужно отметить, что своевременное и тщательное выполнение обязанностей режиссера сделает настоящего мастера из старательного новичка.</a:t>
            </a:r>
          </a:p>
          <a:p>
            <a:endParaRPr lang="ru-RU" dirty="0"/>
          </a:p>
        </p:txBody>
      </p:sp>
      <p:pic>
        <p:nvPicPr>
          <p:cNvPr id="3076" name="Picture 4" descr="http://ic.pics.livejournal.com/ulia_bystrik_31/76187266/797/797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469" y="1894481"/>
            <a:ext cx="3443874" cy="348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118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122" y="311648"/>
            <a:ext cx="10353761" cy="1325563"/>
          </a:xfrm>
        </p:spPr>
        <p:txBody>
          <a:bodyPr/>
          <a:lstStyle/>
          <a:p>
            <a:r>
              <a:rPr lang="ru-RU" dirty="0" smtClean="0"/>
              <a:t>Куда поступать? Что сдавать?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95" y="1640780"/>
            <a:ext cx="4872068" cy="545071"/>
          </a:xfrm>
        </p:spPr>
        <p:txBody>
          <a:bodyPr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dirty="0">
                <a:effectLst/>
              </a:rPr>
              <a:t>ГИТИС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13795" y="2185851"/>
            <a:ext cx="5107208" cy="4345578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effectLst/>
              </a:rPr>
              <a:t>специальность «Режиссура театра»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/>
              </a:rPr>
              <a:t>Вступительные испытания по общеобразовательным дисциплинам для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/>
              </a:rPr>
              <a:t>поступающих на очное отделение проводятся по результатам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/>
              </a:rPr>
              <a:t>Единых государственных экзаменов (ЕГЭ) по: </a:t>
            </a:r>
            <a:r>
              <a:rPr lang="ru-RU" dirty="0"/>
              <a:t/>
            </a:r>
            <a:br>
              <a:rPr lang="ru-RU" dirty="0"/>
            </a:br>
            <a:r>
              <a:rPr lang="ru-RU" b="1" u="sng" dirty="0">
                <a:effectLst/>
              </a:rPr>
              <a:t>Русскому языку, Литературе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/>
              </a:rPr>
              <a:t>Перечень дополнительных вступительных испытаний творческой и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/>
              </a:rPr>
              <a:t>профессиональной направленности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/>
              </a:rPr>
              <a:t>Квалификация «Режиссер драмы», «Режиссер цирка».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</a:t>
            </a:r>
            <a:r>
              <a:rPr lang="ru-RU" dirty="0" smtClean="0">
                <a:effectLst/>
              </a:rPr>
              <a:t>Мастерство </a:t>
            </a:r>
            <a:r>
              <a:rPr lang="ru-RU" dirty="0">
                <a:effectLst/>
              </a:rPr>
              <a:t>артиста (практический экзамен);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</a:t>
            </a:r>
            <a:r>
              <a:rPr lang="ru-RU" dirty="0" smtClean="0">
                <a:effectLst/>
              </a:rPr>
              <a:t>Практическая </a:t>
            </a:r>
            <a:r>
              <a:rPr lang="ru-RU" dirty="0">
                <a:effectLst/>
              </a:rPr>
              <a:t>режиссура (устно);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</a:t>
            </a:r>
            <a:r>
              <a:rPr lang="ru-RU" dirty="0" smtClean="0">
                <a:effectLst/>
              </a:rPr>
              <a:t>Практическая </a:t>
            </a:r>
            <a:r>
              <a:rPr lang="ru-RU" dirty="0">
                <a:effectLst/>
              </a:rPr>
              <a:t>режиссура (письменно);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</a:t>
            </a:r>
            <a:r>
              <a:rPr lang="ru-RU" dirty="0" smtClean="0">
                <a:effectLst/>
              </a:rPr>
              <a:t>Коллоквиум </a:t>
            </a:r>
            <a:r>
              <a:rPr lang="ru-RU" dirty="0">
                <a:effectLst/>
              </a:rPr>
              <a:t>(устно).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21003" y="1637211"/>
            <a:ext cx="4636928" cy="552209"/>
          </a:xfrm>
        </p:spPr>
        <p:txBody>
          <a:bodyPr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dirty="0" smtClean="0"/>
              <a:t>ВГИК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85863" y="2189419"/>
            <a:ext cx="5596240" cy="4045917"/>
          </a:xfrm>
        </p:spPr>
        <p:txBody>
          <a:bodyPr>
            <a:normAutofit lnSpcReduction="10000"/>
          </a:bodyPr>
          <a:lstStyle/>
          <a:p>
            <a:r>
              <a:rPr lang="ru-RU" sz="1600" dirty="0">
                <a:effectLst/>
              </a:rPr>
              <a:t>Специальность 071101 "Режиссура кино-, теле- и видеофильма"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effectLst/>
              </a:rPr>
              <a:t>Специальность 071102 "Режиссура мультимедиа программ"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effectLst/>
              </a:rPr>
              <a:t>Специальность 071104 "Звукорежиссура кино и телевидения"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>
                <a:effectLst/>
              </a:rPr>
              <a:t>(это </a:t>
            </a:r>
            <a:r>
              <a:rPr lang="ru-RU" sz="1600" dirty="0">
                <a:effectLst/>
              </a:rPr>
              <a:t>краткий и очень общий </a:t>
            </a:r>
            <a:r>
              <a:rPr lang="ru-RU" sz="1600" dirty="0" smtClean="0">
                <a:effectLst/>
              </a:rPr>
              <a:t>перечень)</a:t>
            </a:r>
          </a:p>
          <a:p>
            <a:endParaRPr lang="ru-RU" sz="1600" dirty="0">
              <a:effectLst/>
            </a:endParaRPr>
          </a:p>
          <a:p>
            <a:pPr marL="0" indent="0">
              <a:buNone/>
            </a:pPr>
            <a:endParaRPr lang="ru-RU" sz="1600" dirty="0" smtClean="0">
              <a:effectLst/>
            </a:endParaRPr>
          </a:p>
          <a:p>
            <a:pPr algn="ctr"/>
            <a:r>
              <a:rPr lang="ru-RU" sz="1800" b="1" dirty="0">
                <a:effectLst/>
              </a:rPr>
              <a:t>Санкт-Петербургская государственная АКАДЕМИЯ ТЕАТРАЛЬНОГО 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>
                <a:effectLst/>
              </a:rPr>
              <a:t>ИСКУССТВА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4242264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Зарплата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891" y="1698170"/>
            <a:ext cx="10998926" cy="4746173"/>
          </a:xfrm>
        </p:spPr>
        <p:txBody>
          <a:bodyPr>
            <a:normAutofit/>
          </a:bodyPr>
          <a:lstStyle/>
          <a:p>
            <a:r>
              <a:rPr lang="ru-RU" sz="2100" b="1" i="1" dirty="0">
                <a:effectLst/>
              </a:rPr>
              <a:t>Режиссёр театра</a:t>
            </a:r>
            <a:r>
              <a:rPr lang="ru-RU" sz="2100" b="1" dirty="0">
                <a:effectLst/>
              </a:rPr>
              <a:t> </a:t>
            </a:r>
            <a:r>
              <a:rPr lang="ru-RU" sz="2100" dirty="0">
                <a:effectLst/>
              </a:rPr>
              <a:t>получает зарплату согласно штатного расписания , и эта зарплата зависит от категории театра , в каком городе этот театр , и каков его </a:t>
            </a:r>
            <a:r>
              <a:rPr lang="ru-RU" sz="2100" dirty="0" smtClean="0">
                <a:effectLst/>
              </a:rPr>
              <a:t>уровень. О </a:t>
            </a:r>
            <a:r>
              <a:rPr lang="ru-RU" sz="2100" dirty="0">
                <a:effectLst/>
              </a:rPr>
              <a:t>уровне зарплаты ведущих Московских театров можно только мечтать с точки зрения обладателя средней зарплаты по </a:t>
            </a:r>
            <a:r>
              <a:rPr lang="ru-RU" sz="2100" dirty="0" smtClean="0">
                <a:effectLst/>
              </a:rPr>
              <a:t>стране. А </a:t>
            </a:r>
            <a:r>
              <a:rPr lang="ru-RU" sz="2100" dirty="0">
                <a:effectLst/>
              </a:rPr>
              <a:t>что касается </a:t>
            </a:r>
            <a:r>
              <a:rPr lang="ru-RU" sz="2100" b="1" i="1" dirty="0">
                <a:effectLst/>
              </a:rPr>
              <a:t>режиссёра кино </a:t>
            </a:r>
            <a:r>
              <a:rPr lang="ru-RU" sz="2100" dirty="0">
                <a:effectLst/>
              </a:rPr>
              <a:t>, так тут вопрос решается всякий раз </a:t>
            </a:r>
            <a:r>
              <a:rPr lang="ru-RU" sz="2100" dirty="0" smtClean="0">
                <a:effectLst/>
              </a:rPr>
              <a:t>по-разному. Многое </a:t>
            </a:r>
            <a:r>
              <a:rPr lang="ru-RU" sz="2100" dirty="0">
                <a:effectLst/>
              </a:rPr>
              <a:t>зависит от продюсера фильма , какие деньги притекут в казну </a:t>
            </a:r>
            <a:r>
              <a:rPr lang="ru-RU" sz="2100" dirty="0" smtClean="0">
                <a:effectLst/>
              </a:rPr>
              <a:t>фильма. Как </a:t>
            </a:r>
            <a:r>
              <a:rPr lang="ru-RU" sz="2100" dirty="0">
                <a:effectLst/>
              </a:rPr>
              <a:t>деньги будут расходоваться в процессе создания фильма , что не маловажно ,часто финансирование пересматривается на протяжении создания фильма не один раз , причём и в зарубежных </a:t>
            </a:r>
            <a:r>
              <a:rPr lang="ru-RU" sz="2100" dirty="0" smtClean="0">
                <a:effectLst/>
              </a:rPr>
              <a:t>проектах. Но </a:t>
            </a:r>
            <a:r>
              <a:rPr lang="ru-RU" sz="2100" dirty="0">
                <a:effectLst/>
              </a:rPr>
              <a:t>режиссёра нашумевших блокбастеров получили после проката не малые </a:t>
            </a:r>
            <a:r>
              <a:rPr lang="ru-RU" sz="2100" dirty="0" smtClean="0">
                <a:effectLst/>
              </a:rPr>
              <a:t>деньги. А </a:t>
            </a:r>
            <a:r>
              <a:rPr lang="ru-RU" sz="2100" dirty="0">
                <a:effectLst/>
              </a:rPr>
              <a:t>от проката зависит </a:t>
            </a:r>
            <a:r>
              <a:rPr lang="ru-RU" sz="2100" dirty="0" smtClean="0">
                <a:effectLst/>
              </a:rPr>
              <a:t>всё. Так </a:t>
            </a:r>
            <a:r>
              <a:rPr lang="ru-RU" sz="2100" dirty="0">
                <a:effectLst/>
              </a:rPr>
              <a:t>что один режиссёр отличается от другого в плане заработка очень и очень.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1186487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</a:t>
            </a:r>
            <a:r>
              <a:rPr lang="ru-RU" dirty="0" smtClean="0">
                <a:sym typeface="Wingdings" panose="05000000000000000000" pitchFamily="2" charset="2"/>
              </a:rPr>
              <a:t></a:t>
            </a:r>
            <a:endParaRPr lang="ru-RU" dirty="0"/>
          </a:p>
        </p:txBody>
      </p:sp>
      <p:pic>
        <p:nvPicPr>
          <p:cNvPr id="4098" name="Picture 2" descr="http://nibler.ru/uploads/users/6084/2012-08-20/chast-19501960-kubrik-eto-interesno-poznavatelno-kartinki_83133970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35627"/>
            <a:ext cx="5105400" cy="337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1001material.ru/wp-content/uploads/2013/05/us6p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2235627"/>
            <a:ext cx="5050155" cy="337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7954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D4FE1632-F131-47D3-A814-99E9CD025E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47</TotalTime>
  <Words>443</Words>
  <Application>Microsoft Office PowerPoint</Application>
  <PresentationFormat>Custom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Damask</vt:lpstr>
      <vt:lpstr>РЕЖИССЕР (выполнила Малюгина А. 9 б) </vt:lpstr>
      <vt:lpstr>РЕЖИССЕР</vt:lpstr>
      <vt:lpstr>Чем занимается режиссер </vt:lpstr>
      <vt:lpstr>Рабочие права и обязанности режиссера </vt:lpstr>
      <vt:lpstr>Основы режиссуры </vt:lpstr>
      <vt:lpstr>Куда поступать? Что сдавать?</vt:lpstr>
      <vt:lpstr>Зарплата</vt:lpstr>
      <vt:lpstr>Спасибо за внимание 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РЕЖИССЕР</dc:title>
  <dc:creator>Татьяна Конопелько</dc:creator>
  <cp:lastModifiedBy>lena</cp:lastModifiedBy>
  <cp:revision>7</cp:revision>
  <dcterms:created xsi:type="dcterms:W3CDTF">2016-10-27T14:12:20Z</dcterms:created>
  <dcterms:modified xsi:type="dcterms:W3CDTF">2016-11-02T21:19:10Z</dcterms:modified>
</cp:coreProperties>
</file>