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65DA1-644B-4FE3-8636-6DAAB6489270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1D572-8158-4238-8130-D919A6E3D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5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1D572-8158-4238-8130-D919A6E3D58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A862DE-0C3E-4AE8-AD55-24B30375480F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D07832-5A2B-4CFB-AC5F-90CD0DFEE6E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828800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Кто такой следователь и как им стать</a:t>
            </a:r>
            <a:endParaRPr lang="ru-RU" b="0" dirty="0"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525344"/>
            <a:ext cx="8532440" cy="3326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+mj-lt"/>
              </a:rPr>
              <a:t>Презентация Буяновой Яны</a:t>
            </a:r>
            <a:endParaRPr lang="ru-RU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3" b="13295"/>
          <a:stretch/>
        </p:blipFill>
        <p:spPr bwMode="auto">
          <a:xfrm>
            <a:off x="971600" y="2361525"/>
            <a:ext cx="7128792" cy="394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32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Кто</a:t>
            </a:r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такой</a:t>
            </a:r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следователь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50285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+mj-lt"/>
              </a:rPr>
              <a:t>Следователь</a:t>
            </a:r>
            <a:r>
              <a:rPr lang="ru-RU" dirty="0">
                <a:latin typeface="+mj-lt"/>
              </a:rPr>
              <a:t> - это юрист, занимающийся расследованием уголовных, экономических и политических преступлений. </a:t>
            </a:r>
            <a:endParaRPr lang="ru-RU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</a:rPr>
              <a:t>следователи 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Следственного </a:t>
            </a:r>
            <a:r>
              <a:rPr lang="ru-RU" sz="2000" dirty="0">
                <a:latin typeface="+mj-lt"/>
              </a:rPr>
              <a:t>комитета </a:t>
            </a:r>
            <a:endParaRPr lang="ru-RU" sz="2000" dirty="0" smtClean="0">
              <a:latin typeface="+mj-lt"/>
            </a:endParaRP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Российской Федерации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</a:rPr>
              <a:t>следователи  органов 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внутренних дел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</a:rPr>
              <a:t>следователи 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Федеральной </a:t>
            </a:r>
            <a:r>
              <a:rPr lang="ru-RU" sz="2000" dirty="0">
                <a:latin typeface="+mj-lt"/>
              </a:rPr>
              <a:t>службы </a:t>
            </a:r>
            <a:endParaRPr lang="ru-RU" sz="2000" dirty="0" smtClean="0">
              <a:latin typeface="+mj-lt"/>
            </a:endParaRP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безопасности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</a:rPr>
              <a:t>следователи </a:t>
            </a:r>
            <a:r>
              <a:rPr lang="ru-RU" sz="2000" dirty="0">
                <a:latin typeface="+mj-lt"/>
              </a:rPr>
              <a:t>органов </a:t>
            </a:r>
            <a:endParaRPr lang="ru-RU" sz="2000" dirty="0" smtClean="0">
              <a:latin typeface="+mj-lt"/>
            </a:endParaRP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Федеральной </a:t>
            </a:r>
            <a:r>
              <a:rPr lang="ru-RU" sz="2000" dirty="0">
                <a:latin typeface="+mj-lt"/>
              </a:rPr>
              <a:t>службы </a:t>
            </a:r>
            <a:r>
              <a:rPr lang="ru-RU" sz="2000" dirty="0" smtClean="0">
                <a:latin typeface="+mj-lt"/>
              </a:rPr>
              <a:t>РФ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по </a:t>
            </a:r>
            <a:r>
              <a:rPr lang="ru-RU" sz="2000" dirty="0">
                <a:latin typeface="+mj-lt"/>
              </a:rPr>
              <a:t>контролю за оборотом </a:t>
            </a:r>
            <a:endParaRPr lang="ru-RU" sz="2000" dirty="0" smtClean="0">
              <a:latin typeface="+mj-lt"/>
            </a:endParaRPr>
          </a:p>
          <a:p>
            <a:pPr marL="0" indent="0">
              <a:buNone/>
            </a:pPr>
            <a:r>
              <a:rPr lang="ru-RU" sz="2000" dirty="0" smtClean="0">
                <a:latin typeface="+mj-lt"/>
              </a:rPr>
              <a:t>     наркотиков</a:t>
            </a:r>
            <a:endParaRPr lang="ru-RU" sz="2000" dirty="0">
              <a:latin typeface="+mj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2"/>
          <a:stretch/>
        </p:blipFill>
        <p:spPr bwMode="auto">
          <a:xfrm flipH="1">
            <a:off x="3923928" y="2780928"/>
            <a:ext cx="4942043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384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36296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Личные качества</a:t>
            </a:r>
            <a:endParaRPr lang="ru-RU" sz="5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8352928" cy="5301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+mj-lt"/>
              </a:rPr>
              <a:t>Следователь должен </a:t>
            </a:r>
            <a:r>
              <a:rPr lang="ru-RU" b="1" dirty="0" smtClean="0">
                <a:latin typeface="+mj-lt"/>
              </a:rPr>
              <a:t>уметь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слушать </a:t>
            </a:r>
            <a:r>
              <a:rPr lang="ru-RU" dirty="0">
                <a:latin typeface="+mj-lt"/>
              </a:rPr>
              <a:t>и </a:t>
            </a:r>
            <a:r>
              <a:rPr lang="ru-RU" dirty="0" smtClean="0">
                <a:latin typeface="+mj-lt"/>
              </a:rPr>
              <a:t>слышать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гибко </a:t>
            </a:r>
            <a:r>
              <a:rPr lang="ru-RU" dirty="0">
                <a:latin typeface="+mj-lt"/>
              </a:rPr>
              <a:t>менять предположения, "версии" </a:t>
            </a:r>
            <a:endParaRPr lang="ru-RU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принимать </a:t>
            </a:r>
            <a:r>
              <a:rPr lang="ru-RU" dirty="0">
                <a:latin typeface="+mj-lt"/>
              </a:rPr>
              <a:t>оперативные </a:t>
            </a:r>
            <a:r>
              <a:rPr lang="ru-RU" dirty="0" smtClean="0">
                <a:latin typeface="+mj-lt"/>
              </a:rPr>
              <a:t>решения</a:t>
            </a: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Раскрытие преступлений требует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упорства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целеустремленности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ответственности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аналитического мышления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сообразительности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8"/>
          <a:stretch/>
        </p:blipFill>
        <p:spPr bwMode="auto">
          <a:xfrm>
            <a:off x="7082534" y="332656"/>
            <a:ext cx="1599264" cy="210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7280" r="33672" b="-2537"/>
          <a:stretch/>
        </p:blipFill>
        <p:spPr bwMode="auto">
          <a:xfrm>
            <a:off x="7082534" y="4559916"/>
            <a:ext cx="1609010" cy="212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45"/>
          <a:stretch/>
        </p:blipFill>
        <p:spPr bwMode="auto">
          <a:xfrm>
            <a:off x="7082534" y="2440224"/>
            <a:ext cx="1609010" cy="212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470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Места обучения</a:t>
            </a:r>
            <a:endParaRPr lang="ru-RU" sz="5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5040560" cy="504056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j-lt"/>
              </a:rPr>
              <a:t>Академический </a:t>
            </a:r>
            <a:r>
              <a:rPr lang="ru-RU" sz="2000" dirty="0">
                <a:latin typeface="+mj-lt"/>
              </a:rPr>
              <a:t>правовой </a:t>
            </a:r>
            <a:r>
              <a:rPr lang="ru-RU" sz="2000" dirty="0" smtClean="0">
                <a:latin typeface="+mj-lt"/>
              </a:rPr>
              <a:t>институт (Москва)</a:t>
            </a:r>
            <a:endParaRPr lang="ru-RU" sz="2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Московский институт государственного управления и права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Академия труда и социальных отношений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Государственная классическая Академия им. Маймонида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Государственный университет управления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Международный институт экономики и права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Московский государственный университет им. М.В. </a:t>
            </a:r>
            <a:r>
              <a:rPr lang="ru-RU" sz="2000" dirty="0" smtClean="0">
                <a:latin typeface="+mj-lt"/>
              </a:rPr>
              <a:t>Ломоносова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Российская экономическая школа </a:t>
            </a:r>
            <a:endParaRPr lang="ru-RU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+mj-lt"/>
              </a:rPr>
              <a:t>Дипломатическая академия Министерства иностранных дел Российской Федерации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3" r="34820"/>
          <a:stretch/>
        </p:blipFill>
        <p:spPr bwMode="auto">
          <a:xfrm>
            <a:off x="5580112" y="1844824"/>
            <a:ext cx="3108585" cy="411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543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247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Что сдавать</a:t>
            </a:r>
            <a:endParaRPr lang="ru-RU" sz="5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Русский язык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Математика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Обществознание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История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Иностранный язык </a:t>
            </a:r>
          </a:p>
          <a:p>
            <a:pPr marL="0" indent="0">
              <a:buNone/>
            </a:pPr>
            <a:endParaRPr lang="ru-RU" dirty="0" smtClean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«</a:t>
            </a:r>
            <a:r>
              <a:rPr lang="ru-RU" dirty="0">
                <a:latin typeface="+mj-lt"/>
              </a:rPr>
              <a:t>Экономическое право» </a:t>
            </a:r>
            <a:r>
              <a:rPr lang="ru-RU" dirty="0" smtClean="0">
                <a:latin typeface="+mj-lt"/>
              </a:rPr>
              <a:t> проходной </a:t>
            </a:r>
            <a:r>
              <a:rPr lang="ru-RU" dirty="0">
                <a:latin typeface="+mj-lt"/>
              </a:rPr>
              <a:t>балл </a:t>
            </a:r>
            <a:r>
              <a:rPr lang="ru-RU" dirty="0" smtClean="0">
                <a:latin typeface="+mj-lt"/>
              </a:rPr>
              <a:t>204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«Правоведение</a:t>
            </a:r>
            <a:r>
              <a:rPr lang="ru-RU" dirty="0">
                <a:latin typeface="+mj-lt"/>
              </a:rPr>
              <a:t>» проходной балл 161</a:t>
            </a:r>
            <a:endParaRPr lang="ru-RU" dirty="0" smtClean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25"/>
          <a:stretch/>
        </p:blipFill>
        <p:spPr bwMode="auto">
          <a:xfrm>
            <a:off x="3923928" y="1628800"/>
            <a:ext cx="4741508" cy="3012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02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7581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Cambria" panose="02040503050406030204" pitchFamily="18" charset="0"/>
              </a:rPr>
              <a:t>Николай Алексеевич </a:t>
            </a:r>
            <a:r>
              <a:rPr lang="ru-RU" sz="4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Соколов</a:t>
            </a:r>
            <a:br>
              <a:rPr lang="ru-RU" sz="40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</a:rPr>
              <a:t>1882-1924</a:t>
            </a:r>
            <a:endParaRPr lang="ru-RU" sz="40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4" r="30107"/>
          <a:stretch/>
        </p:blipFill>
        <p:spPr bwMode="auto">
          <a:xfrm flipH="1">
            <a:off x="323528" y="1706982"/>
            <a:ext cx="2663433" cy="460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8450" y="1700807"/>
            <a:ext cx="56886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Следователь </a:t>
            </a:r>
            <a:r>
              <a:rPr lang="ru-RU" sz="2000" dirty="0">
                <a:latin typeface="+mj-lt"/>
              </a:rPr>
              <a:t>по особо важным </a:t>
            </a:r>
            <a:r>
              <a:rPr lang="ru-RU" sz="2000" dirty="0" smtClean="0">
                <a:latin typeface="+mj-lt"/>
              </a:rPr>
              <a:t>делам Омского</a:t>
            </a:r>
            <a:r>
              <a:rPr lang="ru-RU" sz="2000" dirty="0">
                <a:latin typeface="+mj-lt"/>
              </a:rPr>
              <a:t> окружного </a:t>
            </a:r>
            <a:r>
              <a:rPr lang="ru-RU" sz="2000" dirty="0" smtClean="0">
                <a:latin typeface="+mj-lt"/>
              </a:rPr>
              <a:t>суда.</a:t>
            </a: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В </a:t>
            </a:r>
            <a:r>
              <a:rPr lang="ru-RU" sz="2000" dirty="0">
                <a:latin typeface="+mj-lt"/>
              </a:rPr>
              <a:t>феврале 1918 года он был назначен главнокомандующим Русской армией адмиралом Александром Колчаком, дабы расследовать самое громкое преступление XX века – дело убийства царской семьи и дело алапаевских мучеников</a:t>
            </a:r>
            <a:r>
              <a:rPr lang="ru-RU" sz="2000" dirty="0" smtClean="0">
                <a:latin typeface="+mj-lt"/>
              </a:rPr>
              <a:t>.</a:t>
            </a:r>
            <a:r>
              <a:rPr lang="ru-RU" sz="2000" dirty="0">
                <a:latin typeface="+mj-lt"/>
              </a:rPr>
              <a:t> Условия, в которых Соколову приходилось проводить расследование, были экстремальными. </a:t>
            </a:r>
            <a:r>
              <a:rPr lang="ru-RU" sz="2000" dirty="0" smtClean="0">
                <a:latin typeface="+mj-lt"/>
              </a:rPr>
              <a:t>Вся </a:t>
            </a:r>
            <a:r>
              <a:rPr lang="ru-RU" sz="2000" dirty="0">
                <a:latin typeface="+mj-lt"/>
              </a:rPr>
              <a:t>работа – опрос свидетелей, </a:t>
            </a:r>
            <a:r>
              <a:rPr lang="ru-RU" sz="2000" dirty="0" smtClean="0">
                <a:latin typeface="+mj-lt"/>
              </a:rPr>
              <a:t>сбор</a:t>
            </a:r>
          </a:p>
          <a:p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вещественных </a:t>
            </a:r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доказательств </a:t>
            </a:r>
            <a:r>
              <a:rPr lang="ru-RU" sz="2000" dirty="0">
                <a:latin typeface="+mj-lt"/>
              </a:rPr>
              <a:t>– </a:t>
            </a:r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велась </a:t>
            </a:r>
            <a:r>
              <a:rPr lang="ru-RU" sz="2000" dirty="0">
                <a:latin typeface="+mj-lt"/>
              </a:rPr>
              <a:t>в </a:t>
            </a:r>
            <a:r>
              <a:rPr lang="ru-RU" sz="2000" dirty="0" smtClean="0">
                <a:latin typeface="+mj-lt"/>
              </a:rPr>
              <a:t>период</a:t>
            </a:r>
          </a:p>
          <a:p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Гражданской </a:t>
            </a:r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войны</a:t>
            </a:r>
            <a:r>
              <a:rPr lang="ru-RU" sz="2000" dirty="0">
                <a:latin typeface="+mj-lt"/>
              </a:rPr>
              <a:t>.</a:t>
            </a:r>
            <a:endParaRPr lang="ru-RU" sz="2000" dirty="0" smtClean="0"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3" r="4148"/>
          <a:stretch/>
        </p:blipFill>
        <p:spPr bwMode="auto">
          <a:xfrm>
            <a:off x="5489323" y="4725144"/>
            <a:ext cx="3337759" cy="190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59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Cambria" panose="02040503050406030204" pitchFamily="18" charset="0"/>
              </a:rPr>
              <a:t>Яков Абрамович </a:t>
            </a:r>
            <a:r>
              <a:rPr lang="ru-RU" sz="4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Вагин</a:t>
            </a:r>
            <a:br>
              <a:rPr lang="ru-RU" sz="44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1926-2010</a:t>
            </a:r>
            <a:endParaRPr lang="ru-RU" sz="4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916832"/>
            <a:ext cx="4906888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+mj-lt"/>
              </a:rPr>
              <a:t>Яков Вагин возглавлял пермский уголовный розыск 17 лет – до 1986 </a:t>
            </a:r>
            <a:r>
              <a:rPr lang="ru-RU" sz="2200" dirty="0" smtClean="0">
                <a:latin typeface="+mj-lt"/>
              </a:rPr>
              <a:t>года. </a:t>
            </a:r>
            <a:r>
              <a:rPr lang="ru-RU" sz="2200" dirty="0">
                <a:latin typeface="+mj-lt"/>
              </a:rPr>
              <a:t>Яков Вагин раскрыл дело братьев </a:t>
            </a:r>
            <a:r>
              <a:rPr lang="ru-RU" sz="2200" dirty="0" smtClean="0">
                <a:latin typeface="+mj-lt"/>
              </a:rPr>
              <a:t>Ведерниковых, </a:t>
            </a:r>
            <a:r>
              <a:rPr lang="ru-RU" sz="2200" dirty="0">
                <a:latin typeface="+mj-lt"/>
              </a:rPr>
              <a:t>поймал «кунгурского маньяка</a:t>
            </a:r>
            <a:r>
              <a:rPr lang="ru-RU" sz="2200" dirty="0" smtClean="0">
                <a:latin typeface="+mj-lt"/>
              </a:rPr>
              <a:t>». Коллеги </a:t>
            </a:r>
            <a:r>
              <a:rPr lang="ru-RU" sz="2200" dirty="0">
                <a:latin typeface="+mj-lt"/>
              </a:rPr>
              <a:t>прозвали Якова Вагина «часовщиком». 65 лет жизни он посвятил сыску. </a:t>
            </a:r>
            <a:r>
              <a:rPr lang="ru-RU" sz="2200" dirty="0" smtClean="0">
                <a:latin typeface="+mj-lt"/>
              </a:rPr>
              <a:t>Он </a:t>
            </a:r>
            <a:r>
              <a:rPr lang="ru-RU" sz="2200" dirty="0">
                <a:latin typeface="+mj-lt"/>
              </a:rPr>
              <a:t>всегда грамотно организовывал работу следственных групп, обеспечивая их всем </a:t>
            </a:r>
            <a:r>
              <a:rPr lang="ru-RU" sz="2200" dirty="0" smtClean="0">
                <a:latin typeface="+mj-lt"/>
              </a:rPr>
              <a:t>необходимым. </a:t>
            </a:r>
            <a:r>
              <a:rPr lang="ru-RU" sz="2200" dirty="0">
                <a:latin typeface="+mj-lt"/>
              </a:rPr>
              <a:t>Его инициативой было оснащение следственных бригад приборами ночного видения.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7" r="20731"/>
          <a:stretch/>
        </p:blipFill>
        <p:spPr bwMode="auto">
          <a:xfrm>
            <a:off x="251519" y="1988840"/>
            <a:ext cx="3356517" cy="395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142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Эркуль Пуаро и Шерлок Холмс</a:t>
            </a:r>
            <a:endParaRPr lang="ru-RU" sz="4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3645024"/>
            <a:ext cx="2411949" cy="29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1"/>
          <a:stretch/>
        </p:blipFill>
        <p:spPr bwMode="auto">
          <a:xfrm>
            <a:off x="6126531" y="1565920"/>
            <a:ext cx="273059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38878" y="5301208"/>
            <a:ext cx="3105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+mj-lt"/>
              </a:rPr>
              <a:t>Шерлок  Холмс  литературный персонаж, созданный Артуром  Конан Дойлом.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164" y="1556792"/>
            <a:ext cx="289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Эркюль Пуаро -  литературный персонаж известной английской писательницы Агаты Кристи, бельгийский детектив.</a:t>
            </a:r>
            <a:endParaRPr lang="ru-RU" sz="2000" dirty="0">
              <a:latin typeface="+mj-lt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3" r="9283"/>
          <a:stretch/>
        </p:blipFill>
        <p:spPr bwMode="auto">
          <a:xfrm>
            <a:off x="3118148" y="4535438"/>
            <a:ext cx="2664296" cy="212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22" y="1565920"/>
            <a:ext cx="2727176" cy="272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489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171906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Спасибо за внимание</a:t>
            </a:r>
            <a:endParaRPr lang="ru-RU" sz="6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817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147</TotalTime>
  <Words>263</Words>
  <Application>Microsoft Office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Поток</vt:lpstr>
      <vt:lpstr>Кто такой следователь и как им стать</vt:lpstr>
      <vt:lpstr>Кто такой следователь</vt:lpstr>
      <vt:lpstr>Личные качества</vt:lpstr>
      <vt:lpstr>Места обучения</vt:lpstr>
      <vt:lpstr>Что сдавать</vt:lpstr>
      <vt:lpstr> Николай Алексеевич Соколов 1882-1924</vt:lpstr>
      <vt:lpstr>Яков Абрамович Вагин 1926-2010</vt:lpstr>
      <vt:lpstr>Эркуль Пуаро и Шерлок Холмс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такой следователь и как им стать</dc:title>
  <dc:creator>User</dc:creator>
  <cp:lastModifiedBy>lena</cp:lastModifiedBy>
  <cp:revision>13</cp:revision>
  <dcterms:created xsi:type="dcterms:W3CDTF">2016-09-04T06:16:02Z</dcterms:created>
  <dcterms:modified xsi:type="dcterms:W3CDTF">2016-11-02T21:17:13Z</dcterms:modified>
</cp:coreProperties>
</file>